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2" r:id="rId4"/>
  </p:sldMasterIdLst>
  <p:notesMasterIdLst>
    <p:notesMasterId r:id="rId30"/>
  </p:notesMasterIdLst>
  <p:sldIdLst>
    <p:sldId id="831" r:id="rId5"/>
    <p:sldId id="855" r:id="rId6"/>
    <p:sldId id="856" r:id="rId7"/>
    <p:sldId id="881" r:id="rId8"/>
    <p:sldId id="894" r:id="rId9"/>
    <p:sldId id="893" r:id="rId10"/>
    <p:sldId id="895" r:id="rId11"/>
    <p:sldId id="896" r:id="rId12"/>
    <p:sldId id="897" r:id="rId13"/>
    <p:sldId id="898" r:id="rId14"/>
    <p:sldId id="899" r:id="rId15"/>
    <p:sldId id="900" r:id="rId16"/>
    <p:sldId id="901" r:id="rId17"/>
    <p:sldId id="902" r:id="rId18"/>
    <p:sldId id="903" r:id="rId19"/>
    <p:sldId id="904" r:id="rId20"/>
    <p:sldId id="906" r:id="rId21"/>
    <p:sldId id="907" r:id="rId22"/>
    <p:sldId id="912" r:id="rId23"/>
    <p:sldId id="913" r:id="rId24"/>
    <p:sldId id="908" r:id="rId25"/>
    <p:sldId id="909" r:id="rId26"/>
    <p:sldId id="910" r:id="rId27"/>
    <p:sldId id="911" r:id="rId28"/>
    <p:sldId id="876" r:id="rId29"/>
  </p:sldIdLst>
  <p:sldSz cx="9144000" cy="5143500" type="screen16x9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55"/>
            <p14:sldId id="856"/>
            <p14:sldId id="881"/>
            <p14:sldId id="894"/>
            <p14:sldId id="893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6"/>
            <p14:sldId id="907"/>
            <p14:sldId id="912"/>
            <p14:sldId id="913"/>
            <p14:sldId id="908"/>
            <p14:sldId id="909"/>
            <p14:sldId id="910"/>
            <p14:sldId id="911"/>
            <p14:sldId id="8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70C0"/>
    <a:srgbClr val="F26A0E"/>
    <a:srgbClr val="F1A00F"/>
    <a:srgbClr val="404040"/>
    <a:srgbClr val="1C1C1C"/>
    <a:srgbClr val="DEDEDE"/>
    <a:srgbClr val="66FFCC"/>
    <a:srgbClr val="3DF5A2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94767"/>
  </p:normalViewPr>
  <p:slideViewPr>
    <p:cSldViewPr snapToGrid="0">
      <p:cViewPr>
        <p:scale>
          <a:sx n="139" d="100"/>
          <a:sy n="139" d="100"/>
        </p:scale>
        <p:origin x="7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05/12/2023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you've seen Oppenheimer, he's the one playing Bongos.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2776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dirac</a:t>
            </a:r>
            <a:r>
              <a:rPr lang="en-US" dirty="0"/>
              <a:t> notation!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1415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240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89A7-E533-5766-B06A-8E6B2EA69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C702B-D3F4-6EC1-5187-1525EAC5F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F0159-93D8-9D04-10CC-701429E2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E0737-A048-7CE0-AA4B-77993B70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B7107-AC36-31D9-1AE1-50924477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2827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2D5F-69A9-C3C0-E5D4-800FD335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C72FB-273B-F32E-E60A-2BC4060E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25F03-8694-594A-31F3-2BBF8A06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64CFD-50FD-8791-29C9-C7BEB0DA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EB6D8-C54A-3B26-7EA3-DB6A827E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680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8A9D5-2EC6-DB8B-DCFB-A062A5641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3DCE8-8D46-0465-FDC9-56FD44E9D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C9E94-0571-8D3B-C7C1-5A0C791F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DDA3C-FBFC-6B9C-8CE1-45329CD2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B05BA-755D-B6F6-2EEA-C8D0099B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1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97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187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346338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49CC-6C21-5CA4-002D-E4177DF8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BC159-91A0-438E-7AEB-8A2C7AEF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9E4D-CF3C-AA3B-4316-564DC415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9358D-50E5-1115-F591-D04FB99D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76728-805A-F3C8-E8D8-3F360C40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20584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CEB0-B0B9-873E-CDFE-954F5D1C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85A6E-E2B7-021D-8929-CF07F100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77D57-CD26-25BF-5DCF-AA93EB65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DDA8C-9A04-522F-56E5-8CF311876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F71D0-067B-4A2C-4DDC-731FA893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69988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76C9-2890-AC5B-87D8-740D6B64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E36D-4D74-8455-94DD-C373E2C3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1E8CA-FB66-B828-26A1-F55731BE4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CA268-362C-B071-741F-102959B8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C8C20-9D48-3B93-1C3F-2F43A10D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6B2D0-0FB0-CBBA-6E1A-E962118E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05262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FBB5-17BD-971C-E061-2E8F4FB4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7CC8A-4B04-AA5B-C5DC-CC6D2D3C0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CE229-5227-3798-00E6-99E5DA2D2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AAB3F-959C-4463-883B-2ED58522C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D42EF-7284-F355-C650-B17DF03C2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87C387-FF4E-52F8-5AD4-80F53089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B7E8-A6AD-D037-4A58-017F4CDD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03A-8ABF-33C2-5ADE-29C7F3CD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3774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B1A9-7517-E174-334A-6D7A871D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A0F38-F95E-8910-9B51-9026B77D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403C8-3CE8-338A-A4A8-D9D69EE5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B01DC-F248-9415-0A64-07A89EE6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7918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31743-3EAB-5D2E-4EA7-06C62B5B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FEA9D-9049-0B72-DBDD-90D645F9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DA5F9-38E3-738A-C0B3-52350909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1138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3FDF5-4BD7-DE54-CC76-45144855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7893-246C-AD04-ECB3-762B3328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5302E-73B7-88F3-153A-6F906CB8F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D0D80-DB98-840A-E9AB-9C51B1598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0B75B-B94E-1AC5-2BB9-2916EAB3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2D4E6-E3DD-8232-E0A4-E216D34C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8438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5265-7B4D-7407-81AC-3264E7AA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A20820-D790-EBB2-24EA-8B2D2B412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127CC-B2AE-0104-8B3A-17444FDE6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C4E7D-52D1-41A3-4DBC-4528034D6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66EE0-E6DE-F6F7-0C91-20FF4032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AA1DD-A5A4-AC86-1D23-418A144E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2594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A4B3D-8600-E6FB-2CD6-146F8DD6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BF3FE-4BD3-A93D-6C81-28569C532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898A8-C298-B363-13A3-3C7781319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AA40-3EA6-ED49-890F-4731E5D0A10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2C8E1-2C43-9586-1488-988605FBF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641E-B13C-BC3B-28B1-19D37622B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9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7" r:id="rId14"/>
    <p:sldLayoutId id="2147483949" r:id="rId15"/>
    <p:sldLayoutId id="2147483945" r:id="rId16"/>
    <p:sldLayoutId id="2147483947" r:id="rId17"/>
    <p:sldLayoutId id="2147483948" r:id="rId18"/>
    <p:sldLayoutId id="2147483955" r:id="rId19"/>
    <p:sldLayoutId id="2147483957" r:id="rId20"/>
    <p:sldLayoutId id="2147483988" r:id="rId21"/>
    <p:sldLayoutId id="2147483960" r:id="rId22"/>
    <p:sldLayoutId id="2147483961" r:id="rId23"/>
    <p:sldLayoutId id="2147483962" r:id="rId24"/>
    <p:sldLayoutId id="2147483970" r:id="rId25"/>
    <p:sldLayoutId id="2147483978" r:id="rId26"/>
    <p:sldLayoutId id="2147483951" r:id="rId27"/>
    <p:sldLayoutId id="2147483950" r:id="rId28"/>
    <p:sldLayoutId id="2147483981" r:id="rId29"/>
    <p:sldLayoutId id="2147483982" r:id="rId30"/>
    <p:sldLayoutId id="2147483983" r:id="rId31"/>
    <p:sldLayoutId id="2147483984" r:id="rId32"/>
    <p:sldLayoutId id="2147483971" r:id="rId33"/>
    <p:sldLayoutId id="2147483973" r:id="rId34"/>
    <p:sldLayoutId id="2147483985" r:id="rId35"/>
    <p:sldLayoutId id="2147483986" r:id="rId36"/>
    <p:sldLayoutId id="2147483976" r:id="rId37"/>
    <p:sldLayoutId id="2147483977" r:id="rId38"/>
    <p:sldLayoutId id="2147483975" r:id="rId39"/>
    <p:sldLayoutId id="2147483974" r:id="rId40"/>
    <p:sldLayoutId id="2147483964" r:id="rId41"/>
    <p:sldLayoutId id="2147483958" r:id="rId42"/>
    <p:sldLayoutId id="2147483990" r:id="rId43"/>
    <p:sldLayoutId id="2147483991" r:id="rId44"/>
    <p:sldLayoutId id="2147483965" r:id="rId45"/>
    <p:sldLayoutId id="2147483966" r:id="rId46"/>
    <p:sldLayoutId id="2147483967" r:id="rId47"/>
    <p:sldLayoutId id="2147483968" r:id="rId48"/>
    <p:sldLayoutId id="2147483979" r:id="rId49"/>
    <p:sldLayoutId id="2147483980" r:id="rId5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70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4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gi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hyperlink" Target="https://babelia.libraryofbabel.info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0.pn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30.png"/><Relationship Id="rId2" Type="http://schemas.openxmlformats.org/officeDocument/2006/relationships/image" Target="../media/image4.png"/><Relationship Id="rId16" Type="http://schemas.openxmlformats.org/officeDocument/2006/relationships/image" Target="../media/image12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10.png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927" y="1944759"/>
            <a:ext cx="3146755" cy="626992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/>
              <a:t>Stable Diffusion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2223" y="415614"/>
            <a:ext cx="4306642" cy="430664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85716EF-DE4D-7685-65E8-A86634D3E4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64" y="415613"/>
            <a:ext cx="4306642" cy="4306642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17" y="527759"/>
            <a:ext cx="128636" cy="128636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064" y="1172022"/>
            <a:ext cx="118159" cy="118158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7928" y="3629553"/>
            <a:ext cx="3146755" cy="21854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Edmund Dable-Heath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0611" y="4331311"/>
            <a:ext cx="84320" cy="84320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14454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5D268A-1380-CB40-7F34-F2278C6F8724}"/>
              </a:ext>
            </a:extLst>
          </p:cNvPr>
          <p:cNvGrpSpPr/>
          <p:nvPr/>
        </p:nvGrpSpPr>
        <p:grpSpPr>
          <a:xfrm>
            <a:off x="-721743" y="-22515560"/>
            <a:ext cx="10690897" cy="22459488"/>
            <a:chOff x="-149754" y="-7487999"/>
            <a:chExt cx="10690897" cy="22459488"/>
          </a:xfrm>
        </p:grpSpPr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0EA42CC-6646-4C80-4DFE-ADB2E5FCF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E64D9F3-2CFC-158E-8E97-928A4B035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5DED839-032E-3A94-B459-BA7DA4926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EEFA7B1-46CB-26F0-2E2D-2011C6B8B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564BB765-4E2D-C852-43DC-DC9C79A2B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1" name="Picture 1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480D4FB3-1783-AF8B-E9F0-D53CAD88D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2" name="Picture 11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74FC70D1-E5F2-A184-A166-562464D3B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4" name="Picture 1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144C36D-8FFD-E948-0FA8-E2FA966CB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8F97483-6C74-7BFB-7C14-AE018AEDE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6" name="Picture 15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6AD326B5-7323-A0BF-7B43-D85BF7EB5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F6C7FF5-1286-6F16-ED71-9C891F513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446FCD6-26FF-F801-F659-D51F4AA52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9" name="Picture 1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1A62A0E-02F3-3814-68EE-7D94D15B7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20" name="Picture 19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92DE969-1D5A-3770-5051-B8B34A817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559243DF-166D-45A9-BFC9-70356BFDE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7" name="Picture 26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BE438D8D-F60B-A8DE-5F54-3418572B8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9" name="Picture 2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DBF045EB-47F6-8DC2-6E9E-69FD42BB5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30" name="Picture 29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DDA4A17-71CD-37FF-E18C-2E795C0F9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31" name="Picture 3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2144BA6-647F-6029-AFA4-F577C21DF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32" name="Picture 3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F12CBE1-3915-854B-D6C2-8E1F56EC2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33" name="Picture 3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440E9A8-91AB-2D51-BD82-8D186746A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34" name="Picture 3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C34EE9D-BFF7-4BD6-0ECD-D4C7BF0F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35" name="Picture 3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977E9B3-2045-40C3-CF71-41DE31328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36" name="Picture 35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3700D3F1-9040-AD9E-9195-915A665DF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37" name="Picture 36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680D1626-D453-1A0C-9342-CFB65F759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8" name="Picture 3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382556E-F76B-A8F1-ACE0-2418DED4A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E88E553D-1C87-6C5E-C297-A66333B3B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D82C4CBC-91CA-2D72-EEC1-1D98D660E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BE9278E5-EF25-4221-691F-4B2D02962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0CAE5871-D6FB-16CA-D351-3FA43741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915982B-1CFB-3437-5077-CA3C6A605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3A9DD7F-78EB-5FBC-8376-994544C75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52B2C77E-04C8-80E8-2BF0-D19393A0D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FE0432B-E077-E17B-3797-A10769442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37B54FFB-0956-4026-1D31-29C375222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F04516F-8F2C-D687-C03B-5684036B5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D38AE1D-AD52-71AB-8736-A08BC144D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50" name="Picture 4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10DA9F9-569F-2A53-CA6F-1B298FD8E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51" name="Picture 5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0EA71B9-7126-CE21-BE7F-82B9B091E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52" name="Picture 5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4423710-942C-4AEE-DB4B-A7002B06B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53" name="Picture 5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9E72FF5-CDE7-C540-D5B2-B429C2D9A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54" name="Picture 5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3CC1BEF-E007-C182-8AB5-524144D5F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55" name="Picture 5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C7DF96F-E70C-D7BD-AD27-39AD30534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56" name="Picture 5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227A3A6-3D6E-5596-E326-378D317CC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117D7F-3774-1863-5A5D-78F247CC696D}"/>
              </a:ext>
            </a:extLst>
          </p:cNvPr>
          <p:cNvGrpSpPr/>
          <p:nvPr/>
        </p:nvGrpSpPr>
        <p:grpSpPr>
          <a:xfrm>
            <a:off x="-271674" y="-8625840"/>
            <a:ext cx="10690897" cy="22459488"/>
            <a:chOff x="-149754" y="-7487999"/>
            <a:chExt cx="10690897" cy="22459488"/>
          </a:xfrm>
        </p:grpSpPr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6647DCE-C5FE-B2D5-8AFF-6431D50F8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E6FF987-F705-6C6C-938D-24345D0CB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E3A8D80-0C0E-5F7C-26BD-007A5E92A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3101088-5E3E-D6AE-0E94-71DA7747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F0897B9-F5CC-7478-26F3-C6A933C1A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E5925043-1272-6FB7-61FA-3A137137C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1" name="Picture 1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7FB44FF6-1585-569B-ABCF-9FD74E175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12DE0A5-8CCF-E0F3-F437-592FD9EC7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3" name="Picture 1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1AE91C8-AF46-F892-A25C-F61D16797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D021A1D-996F-1FB2-170B-BFAFA6A95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91D1867-03D2-68D9-732B-93514C2AD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B2E3E26-A6BF-32A6-4787-C0921B8B4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8F2B0FD-04A4-DEF1-EFE5-DBD855FED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4C14AF1-09B6-E91D-B3F5-558E44429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9D5F0C73-80F2-1734-3648-CA013D144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BEF1B851-82E9-8861-5BE3-1042323C3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C1BAEB2D-CA0C-89D1-0A88-6A8236A1B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BFDA51E-4018-05F2-CCC8-CAC6A650F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6B79D2A-4838-2054-7349-CAEF3D4D0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2F6A252-03F6-CFE8-F86E-100F655B8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1B6015F-F175-3975-0EE0-50CE2128B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0D4049E-FC35-4E64-C372-19C0D5AE5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7821F90-FDC0-77A1-268F-E3D109B12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FD402600-5984-386A-3A8B-5ED5C2C35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1B185788-0BB6-B209-127D-D83BE9165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521F972D-E20B-838E-3E65-818BAB7C5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23241481-223E-EEDC-7115-A4956DEBA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FE58A07-7C4B-ADF6-1676-888FFF691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01AC808-1CE1-57FC-3FA0-19F11A961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9158844-9B4F-276C-7BDD-04D2A32DF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07CB8596-F489-2CE0-0262-128590BC8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73F1956-3644-15DB-1A61-57B43CDD5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A51EBE6E-BC58-6BE1-017F-C8CE20948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3604F103-E945-CC3A-2F37-4DD38ADEE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C6405090-D903-3190-54DB-13F740E87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CEB0953-DB25-B43A-61BC-C4AC8C867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67F0E47-488B-BE8F-2A64-F41B81E94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3600C94-8678-A1BD-B773-735EC653E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CB018D3-054A-E2CF-36E1-5C3E6DA86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A8FE31D-0E6E-C374-7803-F316A81D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75D0DEA-AD0F-58EA-67EF-81D11440E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AACA205-2BD6-CCAF-FF8E-25B687781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884B9C7-3BA0-DBB5-7D7E-FA0431B3C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02B6302-55AF-7AC0-AB8D-150FF8954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8"/>
            <a:ext cx="4794470" cy="885917"/>
          </a:xfrm>
        </p:spPr>
        <p:txBody>
          <a:bodyPr>
            <a:normAutofit/>
          </a:bodyPr>
          <a:lstStyle/>
          <a:p>
            <a:r>
              <a:rPr lang="en-US" dirty="0"/>
              <a:t>Perceptual Image Compression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6CAC8-39D0-1842-57F8-E04FD6D2477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t="3362" r="81997" b="23678"/>
          <a:stretch/>
        </p:blipFill>
        <p:spPr>
          <a:xfrm>
            <a:off x="6730462" y="897842"/>
            <a:ext cx="1673835" cy="3759401"/>
          </a:xfrm>
          <a:prstGeom prst="rect">
            <a:avLst/>
          </a:prstGeom>
        </p:spPr>
      </p:pic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0E45BBB-56B5-6C94-81B6-C97BAA3DF7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484" y="1330500"/>
            <a:ext cx="5976097" cy="3658981"/>
          </a:xfrm>
        </p:spPr>
        <p:txBody>
          <a:bodyPr anchor="t"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Want a latent space that is perceptually equivalent to larger space.</a:t>
            </a: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Autoencoder down samples, with the decoder reconstructing.</a:t>
            </a: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Trained via perceptual loss and patch-based adversarial objective.</a:t>
            </a: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Uses regularization (KL or VQ) to arbitrarily high-variance latent spaces.</a:t>
            </a:r>
          </a:p>
        </p:txBody>
      </p:sp>
    </p:spTree>
    <p:extLst>
      <p:ext uri="{BB962C8B-B14F-4D97-AF65-F5344CB8AC3E}">
        <p14:creationId xmlns:p14="http://schemas.microsoft.com/office/powerpoint/2010/main" val="4165937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492A0-BAC6-E42D-0332-ED33200C0E67}"/>
              </a:ext>
            </a:extLst>
          </p:cNvPr>
          <p:cNvGrpSpPr/>
          <p:nvPr/>
        </p:nvGrpSpPr>
        <p:grpSpPr>
          <a:xfrm>
            <a:off x="-466169" y="-14923049"/>
            <a:ext cx="10690897" cy="22459488"/>
            <a:chOff x="-149754" y="-7487999"/>
            <a:chExt cx="10690897" cy="22459488"/>
          </a:xfrm>
        </p:grpSpPr>
        <p:pic>
          <p:nvPicPr>
            <p:cNvPr id="3" name="Picture 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5039A98-649A-43CE-0D8A-695162180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03DE656-AA0C-BDC1-0E2D-331617516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21EE64A-0016-9146-8DBE-7C8078A9F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00BFC5A3-827B-5C8A-482C-6F28A7A60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613E3BC-6785-C91F-A37A-4941C1C47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DC831ECC-832A-7D1B-8472-CDFAF41BE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0" name="Picture 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8C55B2BB-A2DA-0A77-BDEA-33BF13F7C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1" name="Picture 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515AB9D-C2EE-5F08-4760-A561BAD08B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270AA32-CABB-D5E9-42CA-75D0D43E9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C4B444D4-9E91-27D8-FE6D-C7AB427D4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E28167F-EF5C-8F1D-514C-C3E9B0DF3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8934056-1BAA-47DD-36E6-6A98CE5E3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5E1D5E1-0CF4-405B-E07E-8C65D401C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60C2D68-7FBD-66A2-5531-199BA382E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EA5D2B50-D455-1976-D267-F5F351C6C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AC0DC471-D509-A2DC-D4AE-680308D30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105E8FF4-20A0-83E6-E071-61DF9369E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8710DC4-86E9-80EA-28D7-6EE373522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EE1CAD9-BBD7-4B46-3A3A-3937AF92E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FBAD1D9-15AB-B778-78FA-5A63935EA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3429D78-5489-9A87-901D-4A3F4E67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2545841-85CD-90AF-2E7B-DFA367A9C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BD2A0F54-5E8B-3A82-E7BB-0B26B4CD4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21D4D2B-4150-0FB2-716D-6E5230F0E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F80E5E3-F177-4BD0-4ACE-8F33000C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FA70347-43FE-B0E8-BFD7-201DBE9C7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A8AC2F51-891A-E262-F10A-507140C0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AE3A4B60-AF6C-2B67-4224-BCCA3D5A7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998AFDE7-D93D-C561-5160-679093945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11314130-5925-048F-849A-CC321E6FF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BD628F81-C261-C040-A7A0-00D698133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72424A26-C0CE-5B1D-529E-09F70FD48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A333F038-4118-40F2-DC6C-05BD6F279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2FCDAE4F-1B2C-20D2-A879-3A14BB148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0D26950A-4552-F92D-DC10-97F3A33F6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7A76D3E-4AA6-580C-3850-9CA274689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968A1AD-A613-4895-CBE9-67D32F14C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5D9C5CD-F945-852A-0656-FA2D07F3C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A9626BB-EFBB-1FD3-4AF8-CFE64528C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2188B35-DACC-1E62-C4A9-1CB6A4B06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FF21FEF-B133-54C9-FD16-38A7869D0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D225A45-12EC-B4AB-20F1-89EB4F621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51" name="Picture 5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B10A8BB-F768-85CD-7F73-DDE1C73A2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53" name="Picture 5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DAADB7C-9463-5613-4B1E-1387C4FE2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2142573"/>
            <a:ext cx="4001197" cy="496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Diffusion in a Latent Space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8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891ABB-0D68-E22A-5831-3A0130C6FD77}"/>
              </a:ext>
            </a:extLst>
          </p:cNvPr>
          <p:cNvGrpSpPr/>
          <p:nvPr/>
        </p:nvGrpSpPr>
        <p:grpSpPr>
          <a:xfrm>
            <a:off x="-279766" y="-11229744"/>
            <a:ext cx="10690897" cy="22459488"/>
            <a:chOff x="-149754" y="-7487999"/>
            <a:chExt cx="10690897" cy="22459488"/>
          </a:xfrm>
        </p:grpSpPr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646BDD5-825E-D4BD-5A04-637483DF5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4CB4E24-4D74-E260-2602-612EC2496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C3A3D7F-612A-7FEA-10C1-0C1F5A306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AC2D838A-42EC-26BB-2997-65D87B776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0E640AB4-C909-D816-3EC6-85AB29D71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60A015BE-55D7-A47F-AACA-1E765B938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1" name="Picture 1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7A076829-B2CB-DBCC-CCF9-28599EEF3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9B19172-4438-F3B2-108E-E9E7F3E89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3" name="Picture 1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314AE3D-2B50-292F-E09B-819C24C83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5F6E05C-5487-93F3-84E4-DF4D5A0CE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8412A57-FEFC-B80A-DFE4-8E0C11207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D1F0534-D84C-85DA-F6F3-087E4E97B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86FE0D2-7112-4EFC-7098-36E3817FE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DCEDFA7-A0DE-F43E-E225-AD5DF5618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5418BEC2-9604-FAB8-594B-A76F5FB77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A086B51-BA6E-C723-20DB-2B4367DC4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5B1B6227-E543-FAD5-CF0D-68DF62D59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7A585DC-00A7-D012-6864-0AEF36DF7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D4E4D58-90C7-5A20-8A87-1023F426E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55328BC-BE5B-5AD6-5C4F-F78645D5E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F951933-6553-D77F-1D3F-FDDC95958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14B28F0-4DB2-DB91-DB91-29AAF1A87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3DA77BF-A6F8-A270-6AEB-15728CF6D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48C27CC-56C8-D13F-CA7B-E4D2B53FC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F82E5760-436B-F3A4-D03D-482B0668A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FA51D105-FBA6-5E5A-F06A-513D66685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E552C4BD-F275-017B-F833-D4BAA1E75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827BB9B-DF4C-B2F8-4308-0975565AD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390925B3-96C5-F5F1-BED7-2B2DB1635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7B48B7D0-8C63-AA8B-A14F-EB3EE8CB4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94F2FBE2-F53B-484B-3788-A4A10E53F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4D7E007-7491-A1C7-7B6D-3883DED1D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849D70A-D359-173A-AFAD-5AC47D9BB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4B0C571C-28D6-78FC-A572-7D6528231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4770A71-7EE1-FCDF-79A2-566C06FE4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E6AD4A4-7F31-452A-3460-712BB2664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00E10F3-B385-EB87-86FB-C73C8B310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A1284AD-DF25-5A46-60DA-9F2A767A1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12DC2B4-6602-C191-87A6-BFED3319A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CFE1DE1-B409-2121-E747-F0FF3C1AE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137271F-BA80-8DCE-AE51-F993274ED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5418602-4811-6684-A59E-33F4A6981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A687669-A7BF-BC75-EAD5-348E86CAC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B00938F-C8CC-ED8D-0038-24CA420E7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140201" cy="545115"/>
          </a:xfrm>
        </p:spPr>
        <p:txBody>
          <a:bodyPr>
            <a:normAutofit/>
          </a:bodyPr>
          <a:lstStyle/>
          <a:p>
            <a:r>
              <a:rPr lang="en-US" dirty="0"/>
              <a:t>Diffusion in a Latent Space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B1562-0CA0-B7F1-CEEA-F928E791729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7" t="1877" r="18387" b="68732"/>
          <a:stretch/>
        </p:blipFill>
        <p:spPr>
          <a:xfrm>
            <a:off x="2081989" y="1239023"/>
            <a:ext cx="5137688" cy="11778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BE259DBC-52F4-9B78-C380-6F114CC4C9C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8767" y="2571749"/>
                <a:ext cx="8466465" cy="2381827"/>
              </a:xfrm>
            </p:spPr>
            <p:txBody>
              <a:bodyPr anchor="t">
                <a:normAutofit fontScale="77500" lnSpcReduction="20000"/>
              </a:bodyPr>
              <a:lstStyle/>
              <a:p>
                <a:pPr>
                  <a:buFont typeface="System Font Regular"/>
                  <a:buChar char="-"/>
                </a:pPr>
                <a:r>
                  <a:rPr lang="en-US" sz="2600" dirty="0">
                    <a:solidFill>
                      <a:srgbClr val="000000"/>
                    </a:solidFill>
                  </a:rPr>
                  <a:t>Take a randomly sampled ‘blur’ in the pixel space and encode it into the latent space.</a:t>
                </a:r>
              </a:p>
              <a:p>
                <a:pPr>
                  <a:buFont typeface="System Font Regular"/>
                  <a:buChar char="-"/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>
                  <a:buFont typeface="System Font Regular"/>
                  <a:buChar char="-"/>
                </a:pPr>
                <a:r>
                  <a:rPr lang="en-US" sz="2600" dirty="0">
                    <a:solidFill>
                      <a:srgbClr val="000000"/>
                    </a:solidFill>
                  </a:rPr>
                  <a:t>This then forms the starting point for our denoising process for training, having ‘blurred’ the images to a requisite state.</a:t>
                </a:r>
              </a:p>
              <a:p>
                <a:pPr>
                  <a:buFont typeface="System Font Regular"/>
                  <a:buChar char="-"/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>
                  <a:buFont typeface="System Font Regular"/>
                  <a:buChar char="-"/>
                </a:pPr>
                <a:r>
                  <a:rPr lang="en-US" sz="2600" dirty="0">
                    <a:solidFill>
                      <a:srgbClr val="000000"/>
                    </a:solidFill>
                  </a:rPr>
                  <a:t>At inference time 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0000"/>
                    </a:solidFill>
                  </a:rPr>
                  <a:t> if just generating images, and run the diffusion process if starting with a particular image as an input.</a:t>
                </a:r>
              </a:p>
            </p:txBody>
          </p:sp>
        </mc:Choice>
        <mc:Fallback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BE259DBC-52F4-9B78-C380-6F114CC4C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8767" y="2571749"/>
                <a:ext cx="8466465" cy="2381827"/>
              </a:xfrm>
              <a:blipFill>
                <a:blip r:embed="rId14"/>
                <a:stretch>
                  <a:fillRect l="-749" t="-4762"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119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1B6F44-AEDA-ACAA-87F8-D1D134CE0643}"/>
              </a:ext>
            </a:extLst>
          </p:cNvPr>
          <p:cNvGrpSpPr/>
          <p:nvPr/>
        </p:nvGrpSpPr>
        <p:grpSpPr>
          <a:xfrm>
            <a:off x="-466169" y="-14923049"/>
            <a:ext cx="10690897" cy="22459488"/>
            <a:chOff x="-149754" y="-7487999"/>
            <a:chExt cx="10690897" cy="22459488"/>
          </a:xfrm>
        </p:grpSpPr>
        <p:pic>
          <p:nvPicPr>
            <p:cNvPr id="3" name="Picture 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CDD5C65-E412-1CA7-9A91-69B340C7C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F57B2E8-9585-DE7C-280F-5C02AFCB4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45EFFE8-A085-A809-DD99-ABB135E0B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F7D6B5C-758F-3796-72A7-3116223E2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FFE4FC2E-D17D-572A-E4EF-1BF4DA514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A13C3E91-F3B9-441C-3B0B-2F8CF2AB7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0" name="Picture 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77450386-F3B9-CFE6-FF0A-C475906B9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1" name="Picture 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A9F6DAA-2E0E-4DD6-937C-D48D3CA27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71613E3-ACD8-9341-42B3-12E09E58E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DD90761F-2736-5560-C83F-B4ABB365D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6336576-6253-A8EB-5123-8FFF50D07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F8E159E-E871-841C-919D-75AF63F03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AFADB3B-27C0-CAA4-C5D5-88BDC1667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D68DA2D-AA44-7A07-B6D0-78915024D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D054B7D1-FB30-C8A0-618D-3FCCEB9D6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2E9B1A61-02C7-5C43-8E6D-9808D6D4F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09F8EC4A-3253-7785-A491-60BA507F5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0D07166-EB73-B45F-DE18-F04280725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76D03D3-342F-98D7-ADE0-178F1EB98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B79AB8B6-697C-19CB-84FB-5B501C558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DDD52A1-8FA8-FA9B-3682-A622F07D4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D59B333-A909-8A52-E08C-23695C994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E135927-BE92-54EA-5B6E-D5F551260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767267BC-5448-A96F-AC6E-FF74FD748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65BACADF-EAE2-61B5-0369-EAA19BA2C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933E660-41ED-8D88-EAFF-C43F8F461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017E5D09-6D08-09D6-D106-A3F38EA3C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346400E6-49D8-60E8-31E6-69349272A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E80280CA-8DC5-0952-FE7C-E68DF75EF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271B33D9-F266-C9B1-EF20-A4F2373CE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004B8F39-729C-050D-5BFD-08D6A3A90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FCD1F661-A72A-478C-D9EE-283935F32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A697F798-7D26-5245-80BE-8F5BD31C5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9C4AFF4-A62D-B4C6-C521-D37EF6B1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B91F0705-5E86-1E68-4774-9707E79F0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93B3F71-A3D1-D0CC-67A7-983697548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F5E1A93-1371-F739-9131-3B26F2782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F833EDD-5011-2794-4F32-7A4954919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0FB6C25-D646-2A40-CF81-A23682455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EF1C0DF-265A-0E63-7066-AC6D9814A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7C19A20-984F-F34D-5962-29386D76B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36D8939-39F4-5233-90D5-2E947DA22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51" name="Picture 5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FC1F607-7AA9-4C60-FB8F-9D075FA08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53" name="Picture 5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2BC7A30-F77C-37E4-3250-0F4B1AA8E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2016952"/>
            <a:ext cx="4001197" cy="7478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Denoising U-Net with Embedded Cross-Attention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83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D2AAD8-F396-7036-F0B4-E834F036BB54}"/>
              </a:ext>
            </a:extLst>
          </p:cNvPr>
          <p:cNvGrpSpPr/>
          <p:nvPr/>
        </p:nvGrpSpPr>
        <p:grpSpPr>
          <a:xfrm>
            <a:off x="-271674" y="-11588706"/>
            <a:ext cx="10690897" cy="22459488"/>
            <a:chOff x="-149754" y="-7487999"/>
            <a:chExt cx="10690897" cy="22459488"/>
          </a:xfrm>
        </p:grpSpPr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C3665D2-5306-3F2F-E546-C383B6001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224103F-20AE-7C76-2DF6-87A6D7A8D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6523763-0362-E407-AF4D-1E0AD7B25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0B7B844-323C-E74A-9D06-D782F7EE1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08EF039-A972-B8F2-8D3F-6B6FF0E35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F1251B1C-EEEF-43A2-4DD3-9AD3F362F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1" name="Picture 1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DEBBA41-24AC-F7F3-ABD3-2F8404CF8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CC1C282-3C51-9ACE-4F1B-11E291D7E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3" name="Picture 1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500F491-9713-7325-9826-0D82A6881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7DF80704-1F30-4225-A19C-BD205AC6C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350BB96-44BD-80EC-852C-6C294EAB5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150B327-6F28-5A96-77F2-8F9487A35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F135A25-4C70-3652-97BB-D1940BA60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C4C0164-B474-D1EA-FD51-8FA32DA51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4F18184F-D4B6-16E8-87F4-DB59493C1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AB21576-48EF-2075-8C10-DA02AD81A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8668DC59-4105-BC92-8FCE-8C5B7E376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67A1809-4BC1-8227-4E0C-B08585E6B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642E619-FCC2-6BB5-C526-636C4DADA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243612F-4415-055F-497D-49E5B7C53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4594233-FF2B-4C54-D0F5-34ACE34C2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E19748B-E12E-CAB8-59AF-B14C401F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6C35FFB-FD2F-4867-81E8-302DFB0CD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B57CC56E-A1B5-BFC4-0CD9-BAB32EA21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E15FDA06-95DE-BE6E-55A9-AE5B4F2F4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2012B55D-55FD-8B97-67C0-BEEE1F8D2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AAAE0196-7BBA-3ECD-8AA7-1ABB70FE3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4201F9AA-5051-7412-C336-9C58DD3F3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25658B4-8EB4-C352-AA36-5948CB563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9E423EB6-71CF-531B-99C5-A33D12D68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8E20F0B4-0585-133A-2739-6286487B5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90154735-D5E9-60DC-D00F-02DDA08ED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3C82F96-C98C-5EBB-4457-1F2233BBB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F371364-85EE-7193-0770-90D6385C3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9FBA6646-E6F9-F3FB-D738-AAD5822DC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306DBEF-CAA2-EA31-38E8-1EBC95435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75F957F-47C8-BBC8-78EA-B604AFDF9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50D2E36-9B0E-8936-6004-07AFBA1CF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559D25B-188E-8C34-5193-D164EAAFF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508AE41-CA8D-EF72-11D4-FEF6C0E3E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F42481F-2855-F1FB-8D6E-8CBA22959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3319BA6-25B6-89AA-1154-50BF55385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BC3693F-222A-F0F5-31A7-2344EA912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6DABCC5-A7D1-0149-B236-ED38B92CA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140201" cy="545115"/>
          </a:xfrm>
        </p:spPr>
        <p:txBody>
          <a:bodyPr>
            <a:normAutofit/>
          </a:bodyPr>
          <a:lstStyle/>
          <a:p>
            <a:r>
              <a:rPr lang="en-US" dirty="0"/>
              <a:t>Attention Recap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26F64DA-CDE1-70AC-43C1-2420DCAC0B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485" y="1635677"/>
            <a:ext cx="3921124" cy="3353804"/>
          </a:xfrm>
        </p:spPr>
        <p:txBody>
          <a:bodyPr anchor="t"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Mechanism mimicking cognitive attention.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Learns weights for relationship between each input token and each other token.</a:t>
            </a:r>
          </a:p>
        </p:txBody>
      </p:sp>
      <p:pic>
        <p:nvPicPr>
          <p:cNvPr id="51" name="Picture 50" descr="A diagram of a graph&#10;&#10;Description automatically generated">
            <a:extLst>
              <a:ext uri="{FF2B5EF4-FFF2-40B4-BE49-F238E27FC236}">
                <a16:creationId xmlns:a16="http://schemas.microsoft.com/office/drawing/2014/main" id="{989A0DAF-413B-FD4E-9175-4B4D5BAADC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77" y="1445001"/>
            <a:ext cx="4600393" cy="22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F69411-942E-1CAD-CE08-001E05D2F4BC}"/>
              </a:ext>
            </a:extLst>
          </p:cNvPr>
          <p:cNvGrpSpPr/>
          <p:nvPr/>
        </p:nvGrpSpPr>
        <p:grpSpPr>
          <a:xfrm>
            <a:off x="-271674" y="-13947224"/>
            <a:ext cx="10690897" cy="22459488"/>
            <a:chOff x="-149754" y="-7487999"/>
            <a:chExt cx="10690897" cy="22459488"/>
          </a:xfrm>
        </p:grpSpPr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26369CA-24BF-E606-6A6B-CBAB05A2A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1A462C6-5DC7-318A-EBC4-094545B11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51C1050-46A7-99E3-922D-6A040D586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F5964AD-557B-B8FD-21C7-202191312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DCD6ED3B-3B30-6500-B9BB-A5999067F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4A539688-BA65-6F72-3B61-46A5DFAD9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0" name="Picture 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1D76D8B-051A-62E5-9DB6-98B047011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1" name="Picture 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4A061CF-7F6C-122E-792D-44D6EBCE4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99CC442-28E5-F89E-2152-381A4C039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3" name="Picture 12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C50B1E66-78EC-37A1-A1D1-474EE59CB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4" name="Picture 1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AE787CB-BCBE-0A33-5555-B73FA8725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5BA221C-03F8-7AB2-BC5D-C464624DF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26E3FFC-F768-4B40-F972-CEE18BC82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8F365A4-4BAB-C179-F088-C6904F17E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8" name="Picture 17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4236DAC9-AB45-6C13-7E77-4C1A194DE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AB8F66A1-A475-D623-28C7-F2BB4B0C3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EB5C1347-9618-698E-44E1-AEE887B9C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1" name="Picture 2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84447E3-21F6-E2A4-FCEB-A77167127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3225F01-8541-DB9A-3EF1-6976F0D25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F8AD800-F1D0-86CF-AD12-224E6479B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72F722C-B3CB-935D-BC53-0FF46C04B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77251BE-ED23-B220-9C98-FC46B4E20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757DC08-5C1C-94D8-EDB3-E81D7944D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7" name="Picture 26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3C76E2EE-5526-287B-CCEF-98E3132DC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964CC00-E8BD-B558-E2FE-AEDB0FA6E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F4D32D0-1708-9B32-EF55-78740F043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0" name="Picture 2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D2C12552-8002-CD66-DBE9-61776C8F0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B17FF100-B627-CCF2-3E3D-8AC519D51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D1B8E573-9047-F668-9EEB-D3EF10367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53C1C5EA-98B9-F53E-7630-0F6D2C461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A6773B02-F3AA-2C69-BE2D-C316525AC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0FB20D7-16B9-142E-F970-EB3BDECC0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60B9B06-1004-F24E-BB50-C158A743C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C38CE673-A5F9-69A4-32F0-527E82127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B2203CEB-4DC3-F957-CFDB-E07442E0D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4261CAC-A59E-0D17-56D5-A1802A766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1B4FC83-9F12-6732-199F-041BC1757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4702BFA-3E4F-4DEA-F8EF-023638530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732F0E6-1881-1143-2FA0-A965A8B6B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819949E-6CDF-AEA6-4B8B-BB2B1952C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0063A00-88DC-C3A7-53AD-B8A244714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997E02F-05D5-DDBC-ECE1-F168F6626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FE461AA-7F67-B433-007A-7C13BAE03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D2ED44E-4D5E-254C-5D16-90CDF6E42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140201" cy="545115"/>
          </a:xfrm>
        </p:spPr>
        <p:txBody>
          <a:bodyPr>
            <a:normAutofit/>
          </a:bodyPr>
          <a:lstStyle/>
          <a:p>
            <a:r>
              <a:rPr lang="en-US" dirty="0"/>
              <a:t>Why Attention?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97B601CE-5260-9EC9-AA36-17E8B38CA1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484" y="1635677"/>
            <a:ext cx="5480505" cy="3353804"/>
          </a:xfrm>
        </p:spPr>
        <p:txBody>
          <a:bodyPr anchor="t"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Effective at learning models with various input modalities.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Interfaces well with pre-trained conditioning systems.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Cross-attention allows for the comparison of two inputs.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49" name="Picture 48" descr="A diagram of a graph&#10;&#10;Description automatically generated">
            <a:extLst>
              <a:ext uri="{FF2B5EF4-FFF2-40B4-BE49-F238E27FC236}">
                <a16:creationId xmlns:a16="http://schemas.microsoft.com/office/drawing/2014/main" id="{56934118-5396-EA8B-5FB3-C45F02C4A1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54" y="1409202"/>
            <a:ext cx="3334409" cy="24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4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54307B-2A57-2551-1CEA-B8E97A2AC124}"/>
              </a:ext>
            </a:extLst>
          </p:cNvPr>
          <p:cNvGrpSpPr/>
          <p:nvPr/>
        </p:nvGrpSpPr>
        <p:grpSpPr>
          <a:xfrm>
            <a:off x="-271674" y="-14845909"/>
            <a:ext cx="10690897" cy="22459488"/>
            <a:chOff x="-149754" y="-7487999"/>
            <a:chExt cx="10690897" cy="22459488"/>
          </a:xfrm>
        </p:grpSpPr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DDC5A0F-194A-4C3D-C541-74854A8EB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78450DB-25F4-2E5B-8EEF-0155A18D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BCEB2BC-31A5-CF40-6B04-971E509BD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77501D39-C059-82C1-7E5F-E7C665FFC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86776191-02FB-3E52-6E35-813A38419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6C51D19A-954F-9908-FCDA-C90592C9F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1" name="Picture 1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C150E3C1-FEA1-12E6-BF66-DEA70AA0D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F04D3AF-3BF9-B320-3D33-6F4EDFD76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3" name="Picture 1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F1C5FCA-397E-32AC-855E-C93B11A17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F6E361F7-3632-3246-8851-2071B1C8B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FB725E8-4454-899C-86B3-6BD45BA2A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FE41AB5-D155-F282-6C0A-BD103BB37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2009CD2-78B8-D821-FEAB-22D158460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196CBEF-E8FD-BA55-AD96-D23E669BE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14167BD3-9B7B-8131-F77E-F55975B8E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F861EF5C-99CC-C231-A88A-7E44653D9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A187A8B5-E961-CF98-F9A1-BAAD74784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AE64673-27DB-1341-3125-78032D960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DC23573-A524-4840-DF7C-7D0E0D927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F5BC0F3-C31A-9724-1D4F-B24E2F9D7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CDA33F7-44E1-1509-78E7-D514B5B01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F319135-B707-1498-A9C8-3B2DC9BC6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8DD391D-34AE-B8AB-D226-297DE10D0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CA8EC666-5EB8-3F5B-6CBB-76A89197F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3F75419-F00E-BB8F-E9E9-77D9E5D6B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0C54B557-5A6A-E72A-2FEA-BC6C5103E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4C72FEF2-74DD-E573-88BD-A78E85930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5347BB68-B877-F232-905C-20A0B70A7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20FDA971-75DF-0AA0-86AB-7E652AF4D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AD14EFE8-1CD4-7753-B874-3B7B22DB8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7B0E875B-3644-918A-58E4-7203EB0F0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A12CD15D-3141-C49F-3599-848BCBDA6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B1FB72A-640E-001F-2E68-F25F4D232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770F469F-DEF2-20C2-21DC-76B7473F6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5C6178CB-1DE3-47D6-C015-6DF817324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FE0CD7E-76DD-0560-5C8D-1D3AEE948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08DCF69-1965-7245-8CB9-860DFBF7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7E1F4BD-FA11-2310-E0F5-AD6C0FB99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CCC267E-8208-2A73-8D09-853A9E8C6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8ADF40C-5C88-CDA8-C94C-2331BF6AA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185B3A9-A450-B3FA-C7CF-91C465788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80A3F8E-F71B-CAF8-8C6A-45957489E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39C1E07-D02B-4D95-6782-E4F1CAEFB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54367E8-0E3C-A99F-301F-C17BAD2A4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140201" cy="545115"/>
          </a:xfrm>
        </p:spPr>
        <p:txBody>
          <a:bodyPr>
            <a:normAutofit/>
          </a:bodyPr>
          <a:lstStyle/>
          <a:p>
            <a:r>
              <a:rPr lang="en-US" dirty="0"/>
              <a:t>Embedded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36F3A5-DC9C-91F4-54F1-61EC7EF06F4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3" t="22954" r="24344" b="24259"/>
          <a:stretch/>
        </p:blipFill>
        <p:spPr>
          <a:xfrm>
            <a:off x="5173828" y="1618053"/>
            <a:ext cx="3618855" cy="2115519"/>
          </a:xfrm>
          <a:prstGeom prst="rect">
            <a:avLst/>
          </a:prstGeom>
        </p:spPr>
      </p:pic>
      <p:sp>
        <p:nvSpPr>
          <p:cNvPr id="140" name="Text Placeholder 3">
            <a:extLst>
              <a:ext uri="{FF2B5EF4-FFF2-40B4-BE49-F238E27FC236}">
                <a16:creationId xmlns:a16="http://schemas.microsoft.com/office/drawing/2014/main" id="{ED24074E-E1C2-0FB9-7FA8-58BE636AB8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485" y="1262425"/>
            <a:ext cx="4735734" cy="3754430"/>
          </a:xfrm>
        </p:spPr>
        <p:txBody>
          <a:bodyPr anchor="t">
            <a:normAutofit fontScale="92500" lnSpcReduction="10000"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At each layer of the U-Net a cross attention mechanism relates the context from an embedding to the latent representation.</a:t>
            </a:r>
          </a:p>
          <a:p>
            <a:pPr marL="0" indent="0">
              <a:buNone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Each projection matrix is learnable.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At training time the related embedding for a caption is given alongside the image that is being denoised.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601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564DAE3-7CAE-B0D3-1412-BCD695C0D4BC}"/>
              </a:ext>
            </a:extLst>
          </p:cNvPr>
          <p:cNvGrpSpPr/>
          <p:nvPr/>
        </p:nvGrpSpPr>
        <p:grpSpPr>
          <a:xfrm>
            <a:off x="-559013" y="-21187397"/>
            <a:ext cx="10690897" cy="22459488"/>
            <a:chOff x="-149754" y="-7487999"/>
            <a:chExt cx="10690897" cy="22459488"/>
          </a:xfrm>
        </p:grpSpPr>
        <p:pic>
          <p:nvPicPr>
            <p:cNvPr id="57" name="Picture 5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00F2094-5773-EAC8-32CB-F8099870A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58" name="Picture 5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FE603C6-9F99-7A23-D8D7-1D6E9ED52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59" name="Picture 5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4D9FB00-9F81-F645-BC22-F2A3776BF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60" name="Picture 5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C6CCE76-D639-FB13-F686-8B5B84407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61" name="Picture 6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E2B2025-8CA0-3FBF-13E0-AE97DABBF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2" name="Picture 6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2F5DA81-3587-F995-5947-7BDAFCE45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63" name="Picture 62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5F366C58-CCA0-4763-E7AC-B1839C722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64" name="Picture 6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ABACE6B-B3AE-93FE-7B90-16297AD9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65" name="Picture 64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F70783B-D04D-32B6-4D69-8093B0325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66" name="Picture 65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05F3644B-990E-9DD2-64BB-C99413C38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67" name="Picture 6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2D73BE9-AA7A-6746-324A-43EA142C7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68" name="Picture 67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06D1D5EB-447E-7300-88EA-1FE72590E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69" name="Picture 6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E036225-0F3F-6C4F-9779-A3AC87CB0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70" name="Picture 69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0F777C1-4828-21FA-BB85-DC4102724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71" name="Picture 7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0352930-B63E-E3F6-73C4-65093ACDF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72" name="Picture 7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B19A2075-0670-8E61-3C6C-EC388434D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73" name="Picture 72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F62C573C-749C-18F1-29B3-C354F1066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74" name="Picture 7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6E7BFEBB-010C-274D-8DF0-1B0405C2F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75" name="Picture 74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D3B1C38A-1517-9BBD-13BE-56C6C4ABC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76" name="Picture 7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39D44BC-5C85-0338-0053-082188801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77" name="Picture 7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4B69312-F391-6D21-9056-ECB9D5D8B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78" name="Picture 7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0356861-DDED-8B50-AB4F-D89170D00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79" name="Picture 7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92B59A9-A54E-682A-72DF-2FF8E1AFC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80" name="Picture 79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ECFFF1C-A51B-3044-4AC6-B665405B9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81" name="Picture 8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253EE0C5-E548-C279-FA22-7C21B7E51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82" name="Picture 81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2C197A8E-46D3-E98D-7C7E-77347CBAE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83" name="Picture 8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BEEAED4-4B1E-E819-F1F5-D9FC999BB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84" name="Picture 83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3D5CE8DD-0404-599E-1BC5-5C4676F3A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85" name="Picture 84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8B89C97D-1269-807C-7D89-B37B4FD0D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86" name="Picture 8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17BC3CBA-BA73-39A6-5A9E-3A2FD88F0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87" name="Picture 86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29E2587-D616-F290-834C-B9D8B35A9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88" name="Picture 8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8B23B784-A0CB-67FF-500C-EE0E6EB02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89" name="Picture 8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4E76B168-E4D4-CEB9-3E53-41347692A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90" name="Picture 89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CA4A8DFA-E6F9-496B-A91F-F44E1FEE3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91" name="Picture 90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57E3AFB0-B491-83F2-5C3C-49A4C8710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92" name="Picture 9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0372708-19A8-B02C-1BB1-9EB9A7590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93" name="Picture 9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7B93F29-4E87-CAF8-DAA2-C0FA847B2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94" name="Picture 9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CADFB9D-F695-FAC7-DF17-2743A30F0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95" name="Picture 9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41C653F-8AE7-1ACB-3A2E-3484B99F0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96" name="Picture 9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D39E5E6-F945-B8DB-F3A0-DCDD42AB6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97" name="Picture 9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48A27E3-8A38-251F-A4AD-271D4BDC7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98" name="Picture 9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81E940D-2616-8053-A84A-1CD49FC17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99" name="Picture 9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79A9F27-08B7-DF46-4A87-3839CC89F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100" name="Picture 9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8E5B35F-1757-0D1D-18F8-43A13B71D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2159494"/>
            <a:ext cx="4001197" cy="4627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Conditioning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65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A3F406-3A4F-346C-0BD9-AD48A92837DE}"/>
              </a:ext>
            </a:extLst>
          </p:cNvPr>
          <p:cNvGrpSpPr/>
          <p:nvPr/>
        </p:nvGrpSpPr>
        <p:grpSpPr>
          <a:xfrm>
            <a:off x="-412478" y="-12506408"/>
            <a:ext cx="10690897" cy="22459488"/>
            <a:chOff x="-149754" y="-7487999"/>
            <a:chExt cx="10690897" cy="22459488"/>
          </a:xfrm>
        </p:grpSpPr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A56AF24-F722-11A5-3FDD-A457760C8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FD98B3A-4975-F2E4-4F8C-7545020B0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B9AB39B-D0F2-E33F-E0C6-B798F934C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4C6D79A4-D6BB-02E4-53C3-6ECFCD03A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99FA663E-5724-3075-6B19-511CE6647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1" name="Picture 1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6C3C9376-BC09-2B54-F7CE-1B960640B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2" name="Picture 11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D601F55-B041-C999-07E7-26AC47B27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3" name="Picture 1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386A036-D927-2629-D3FD-BBA2AC0B0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4" name="Picture 1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B7560D7-A81A-4B96-1229-FBA006D31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5" name="Picture 14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565E9287-AE1B-61B5-EC17-D46B4C514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4F00E6F-E765-8380-CA09-2F73877A4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F8ED991-9653-BB14-713D-740BFD4DA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7242EEC-FA18-1457-A2B1-4CD6B1AC5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9" name="Picture 1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4810051-1420-B382-F7E6-2D5F3C296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857932B0-46BE-C464-5E3C-4A5B0892A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11B14EB3-76AC-93A1-F801-25A1D3FEB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2" name="Picture 21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735857F2-97C0-4158-681A-4063F8C6E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AE55225-A2D2-9727-0873-2244045DF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18F8AE4-45AC-30D2-3D81-DF10FCD7A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6B66D07-945C-9A13-5B8C-1622BCF89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C1C2BF6-E03B-7C83-E22B-8929F955F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C0EABAC-B97D-89B0-A502-ABB0C9F04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8" name="Picture 2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7E668F5-03E7-C4B3-DE8F-CE1B17C4F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B94EBF4C-ED2F-66A1-590A-A8077839F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F32BABE-D805-2459-99CC-1C513B687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1" name="Picture 3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F76FE3F-56C2-D3C2-672B-F555F0983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618AD5A7-67BF-1A50-BF88-264762579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D654598-EEE7-4168-60C3-3DED876AD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21C27AE-14B5-3AA5-B4C7-EAD155035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A2B0A0B-7706-15F4-E3AD-84808E1DC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E08FE34C-AD7F-B47B-5A9E-BE2120D25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7E5F4D52-4CFF-D935-1EE0-3BFD9FD44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41D18DC-C602-695C-F4F2-5F8B89A93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776FE527-F198-E56C-7ADE-D41AFD163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0616CDB-8570-961A-85AC-B86A2EE94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6277146-C638-AB8A-6091-85BDB6073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5D88A2C-6758-C316-11D3-276E554D3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AD6E94F-8DB2-6138-0730-879F9E70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B82C7C2-9335-5435-E5A6-7AF793E91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F740025-99F6-5899-5FF6-D2C496DE6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FFB7FBA-F3AF-E0EB-2346-7C24126C3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AF760B6-0A68-8185-DE54-BFA196FC6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B0E7650-820B-B801-1A6C-E4C738541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15337CD-0ACC-7448-7EC9-C779FE28A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140201" cy="545115"/>
          </a:xfrm>
        </p:spPr>
        <p:txBody>
          <a:bodyPr>
            <a:normAutofit/>
          </a:bodyPr>
          <a:lstStyle/>
          <a:p>
            <a:r>
              <a:rPr lang="en-US" dirty="0"/>
              <a:t>Conditioning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737C3-A373-1915-201A-8944F27FA7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05"/>
          <a:stretch/>
        </p:blipFill>
        <p:spPr>
          <a:xfrm>
            <a:off x="6597836" y="230635"/>
            <a:ext cx="1778502" cy="4857330"/>
          </a:xfrm>
          <a:prstGeom prst="rect">
            <a:avLst/>
          </a:prstGeom>
        </p:spPr>
      </p:pic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4A8958A-E958-E1CA-01E8-47D8B5E9F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469" y="1241026"/>
            <a:ext cx="5480505" cy="3527112"/>
          </a:xfrm>
        </p:spPr>
        <p:txBody>
          <a:bodyPr anchor="t">
            <a:normAutofit lnSpcReduction="10000"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In the paper BERT-</a:t>
            </a:r>
            <a:r>
              <a:rPr lang="en-US" sz="2600" dirty="0" err="1">
                <a:solidFill>
                  <a:srgbClr val="000000"/>
                </a:solidFill>
              </a:rPr>
              <a:t>tokeniser</a:t>
            </a:r>
            <a:r>
              <a:rPr lang="en-US" sz="2600" dirty="0">
                <a:solidFill>
                  <a:srgbClr val="000000"/>
                </a:solidFill>
              </a:rPr>
              <a:t> used to provide latent space representations of semantic input.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This is then fed to the U-Net as guidance via cross-attention.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Available version online switched to CLIP.</a:t>
            </a:r>
          </a:p>
        </p:txBody>
      </p:sp>
    </p:spTree>
    <p:extLst>
      <p:ext uri="{BB962C8B-B14F-4D97-AF65-F5344CB8AC3E}">
        <p14:creationId xmlns:p14="http://schemas.microsoft.com/office/powerpoint/2010/main" val="4107132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A3F406-3A4F-346C-0BD9-AD48A92837DE}"/>
              </a:ext>
            </a:extLst>
          </p:cNvPr>
          <p:cNvGrpSpPr/>
          <p:nvPr/>
        </p:nvGrpSpPr>
        <p:grpSpPr>
          <a:xfrm>
            <a:off x="-563774" y="-14932660"/>
            <a:ext cx="10690897" cy="22459488"/>
            <a:chOff x="-149754" y="-7487999"/>
            <a:chExt cx="10690897" cy="22459488"/>
          </a:xfrm>
        </p:grpSpPr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A56AF24-F722-11A5-3FDD-A457760C8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FD98B3A-4975-F2E4-4F8C-7545020B0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B9AB39B-D0F2-E33F-E0C6-B798F934C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4C6D79A4-D6BB-02E4-53C3-6ECFCD03A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99FA663E-5724-3075-6B19-511CE6647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1" name="Picture 1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6C3C9376-BC09-2B54-F7CE-1B960640B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2" name="Picture 11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D601F55-B041-C999-07E7-26AC47B27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3" name="Picture 1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386A036-D927-2629-D3FD-BBA2AC0B0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4" name="Picture 1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B7560D7-A81A-4B96-1229-FBA006D31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5" name="Picture 14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565E9287-AE1B-61B5-EC17-D46B4C514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4F00E6F-E765-8380-CA09-2F73877A4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F8ED991-9653-BB14-713D-740BFD4DA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7242EEC-FA18-1457-A2B1-4CD6B1AC5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9" name="Picture 1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4810051-1420-B382-F7E6-2D5F3C296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857932B0-46BE-C464-5E3C-4A5B0892A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11B14EB3-76AC-93A1-F801-25A1D3FEB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2" name="Picture 21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735857F2-97C0-4158-681A-4063F8C6E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AE55225-A2D2-9727-0873-2244045DF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18F8AE4-45AC-30D2-3D81-DF10FCD7A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6B66D07-945C-9A13-5B8C-1622BCF89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C1C2BF6-E03B-7C83-E22B-8929F955F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C0EABAC-B97D-89B0-A502-ABB0C9F04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8" name="Picture 2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7E668F5-03E7-C4B3-DE8F-CE1B17C4F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B94EBF4C-ED2F-66A1-590A-A8077839F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F32BABE-D805-2459-99CC-1C513B687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1" name="Picture 3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F76FE3F-56C2-D3C2-672B-F555F0983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618AD5A7-67BF-1A50-BF88-264762579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D654598-EEE7-4168-60C3-3DED876AD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21C27AE-14B5-3AA5-B4C7-EAD155035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A2B0A0B-7706-15F4-E3AD-84808E1DC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E08FE34C-AD7F-B47B-5A9E-BE2120D25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7E5F4D52-4CFF-D935-1EE0-3BFD9FD44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41D18DC-C602-695C-F4F2-5F8B89A93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776FE527-F198-E56C-7ADE-D41AFD163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0616CDB-8570-961A-85AC-B86A2EE94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6277146-C638-AB8A-6091-85BDB6073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5D88A2C-6758-C316-11D3-276E554D3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AD6E94F-8DB2-6138-0730-879F9E70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B82C7C2-9335-5435-E5A6-7AF793E91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F740025-99F6-5899-5FF6-D2C496DE6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FFB7FBA-F3AF-E0EB-2346-7C24126C3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AF760B6-0A68-8185-DE54-BFA196FC6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B0E7650-820B-B801-1A6C-E4C738541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15337CD-0ACC-7448-7EC9-C779FE28A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140201" cy="545115"/>
          </a:xfrm>
        </p:spPr>
        <p:txBody>
          <a:bodyPr>
            <a:normAutofit/>
          </a:bodyPr>
          <a:lstStyle/>
          <a:p>
            <a:r>
              <a:rPr lang="en-US" dirty="0"/>
              <a:t>CLIP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4A8958A-E958-E1CA-01E8-47D8B5E9F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469" y="1241026"/>
            <a:ext cx="4686749" cy="3527112"/>
          </a:xfrm>
        </p:spPr>
        <p:txBody>
          <a:bodyPr anchor="t"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CLIP trained on captioned images, providing related embeddings for images and their captions.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Negative examples of mismatched captions and images also used in training.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1" name="Picture 50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7DC0659-53CE-2884-391D-F86DB669B4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21" y="128513"/>
            <a:ext cx="3160258" cy="2317523"/>
          </a:xfrm>
          <a:prstGeom prst="rect">
            <a:avLst/>
          </a:prstGeom>
        </p:spPr>
      </p:pic>
      <p:pic>
        <p:nvPicPr>
          <p:cNvPr id="53" name="Picture 52" descr="A diagram of a dataset&#10;&#10;Description automatically generated">
            <a:extLst>
              <a:ext uri="{FF2B5EF4-FFF2-40B4-BE49-F238E27FC236}">
                <a16:creationId xmlns:a16="http://schemas.microsoft.com/office/drawing/2014/main" id="{5FD185D2-0209-D47B-DD47-A60C488D8B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770" y="2571750"/>
            <a:ext cx="3056886" cy="24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4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636743-CF11-9453-EB5C-018C3099A4A3}"/>
              </a:ext>
            </a:extLst>
          </p:cNvPr>
          <p:cNvGrpSpPr/>
          <p:nvPr/>
        </p:nvGrpSpPr>
        <p:grpSpPr>
          <a:xfrm>
            <a:off x="-271674" y="0"/>
            <a:ext cx="10690897" cy="22459488"/>
            <a:chOff x="-149754" y="-7487999"/>
            <a:chExt cx="10690897" cy="22459488"/>
          </a:xfrm>
        </p:grpSpPr>
        <p:pic>
          <p:nvPicPr>
            <p:cNvPr id="3" name="Picture 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D48991C-ACCF-F26E-4A26-06E820BBA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DFE5D65-B9CA-67B3-87F6-1CD8060A1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FFCF9FD-4514-9B6D-2881-5D2DBE9E8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F5231D6-62B0-6DB6-7249-3BA6DD0D6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06A676BB-9B89-03AF-2BC9-E6C2ECA5F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0A870D3B-B72D-1834-9A6A-9D5DB22B9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1" name="Picture 1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F636FE38-2FAD-EABD-0091-15C0FC91F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4C7CDDE-63F4-98FF-55F4-54ABFB430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4" name="Picture 1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6E8D503-0279-9CD6-4BBD-8083027CD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5" name="Picture 14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62E5AC4-8254-8DB6-750C-8A9756461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43400E7-DABF-EDF7-19D9-96E57A579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332182C-892F-1676-5A4B-1EEDB5BF9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B9C14CD-CF77-2891-53B8-AF27539B6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9" name="Picture 1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16F0491-98B1-AB7D-CF11-8978549B9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9CD67D22-8D71-26FA-2D79-A0753A645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2" name="Picture 21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12FDB0F-D4A8-117D-619B-DA8BCBF5C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3" name="Picture 22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4B8803D6-273F-9708-0C9F-2035A9FBF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DCE7C47-F88F-8AB4-1282-E1016737F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4D0BBD3-7D55-CF7B-CF4F-04BE84ED8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C914525-F329-4C22-565D-B0477D848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3221B60-9F69-5C95-F6DB-1DB9FEA5D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8" name="Picture 2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2B6C732-DE32-0E20-AAB3-85D2DEAD6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9" name="Picture 2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84DFE1B-830B-EFFB-1226-9738902F4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721703C-4180-E4A6-336B-7A721BF09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31" name="Picture 3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1E8925CF-FF60-9C8A-EB92-765AB54A9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2" name="Picture 31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9EC05577-4A4A-D9A4-2E5F-BC5FB4DF9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635396F6-DF32-EC85-5034-6A4D08BB7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34AB7223-E1F0-849A-ACA2-E6E584AD9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D5B01A5B-C1B8-C553-7BDB-A7580D3AA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DDFE8DCA-D914-D3B5-C68F-C446CB504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2CD661CB-9F6D-FBDA-97F4-0A7F53597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F9C7659-8EDB-864F-706C-4991CDE03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844B311-3225-1A78-D6CF-8A417F10A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D554D52-3A63-61BE-D043-EA6AF4A26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987B9E01-E9C0-7B7D-F226-E1D604DB3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888462F-5A49-BE70-93E5-E5117AB28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6A86ACD-82FE-0716-4496-C4424C643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9C5E7F1-05B7-21FB-E360-A5425D2B0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4A45792-48AC-00EE-E372-AF029A49D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6EF22F6-829D-B157-1DE5-5A8805DD4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CA74E3E-4124-BB51-52CB-5290645F6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A0DE522-0DF7-2AE3-9325-24114AFF0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A7992D8-9E65-1294-4AAD-5B2686BDA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50" name="Picture 4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9B3C724-BDFE-513B-B573-81A9E66E4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545115"/>
          </a:xfrm>
        </p:spPr>
        <p:txBody>
          <a:bodyPr anchor="t">
            <a:noAutofit/>
          </a:bodyPr>
          <a:lstStyle/>
          <a:p>
            <a:r>
              <a:rPr lang="en-US" dirty="0"/>
              <a:t>Diffusion in the physical world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3D8FF99-8B4B-4DA1-EADF-7547CF6A6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485" y="1635677"/>
            <a:ext cx="3921124" cy="3353804"/>
          </a:xfrm>
        </p:spPr>
        <p:txBody>
          <a:bodyPr anchor="t">
            <a:normAutofit fontScale="92500" lnSpcReduction="10000"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Time-dependent random process of something moving from an area of high concentration to low concentration.</a:t>
            </a: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How do we model this? </a:t>
            </a: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If we know exactly how we got to a diffuse state, can we get back to a concentrated one?</a:t>
            </a:r>
          </a:p>
        </p:txBody>
      </p:sp>
      <p:pic>
        <p:nvPicPr>
          <p:cNvPr id="4" name="Picture 3" descr="A close up of a black object&#10;&#10;Description automatically generated">
            <a:extLst>
              <a:ext uri="{FF2B5EF4-FFF2-40B4-BE49-F238E27FC236}">
                <a16:creationId xmlns:a16="http://schemas.microsoft.com/office/drawing/2014/main" id="{DCDFC61D-AAEE-7975-8F07-A72E72828B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02659"/>
            <a:ext cx="4316895" cy="2430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BFBB4-BD41-EC8D-DABA-9CBB97160C7B}"/>
                  </a:ext>
                </a:extLst>
              </p:cNvPr>
              <p:cNvSpPr txBox="1"/>
              <p:nvPr/>
            </p:nvSpPr>
            <p:spPr>
              <a:xfrm>
                <a:off x="4444447" y="3530084"/>
                <a:ext cx="4572000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GB" b="0" dirty="0"/>
                  <a:t>=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BFBB4-BD41-EC8D-DABA-9CBB9716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447" y="3530084"/>
                <a:ext cx="4572000" cy="94333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673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A3F406-3A4F-346C-0BD9-AD48A92837DE}"/>
              </a:ext>
            </a:extLst>
          </p:cNvPr>
          <p:cNvGrpSpPr/>
          <p:nvPr/>
        </p:nvGrpSpPr>
        <p:grpSpPr>
          <a:xfrm>
            <a:off x="-288231" y="-16639032"/>
            <a:ext cx="10690897" cy="22459488"/>
            <a:chOff x="-149754" y="-7487999"/>
            <a:chExt cx="10690897" cy="22459488"/>
          </a:xfrm>
        </p:grpSpPr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A56AF24-F722-11A5-3FDD-A457760C8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FD98B3A-4975-F2E4-4F8C-7545020B0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B9AB39B-D0F2-E33F-E0C6-B798F934C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4C6D79A4-D6BB-02E4-53C3-6ECFCD03A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99FA663E-5724-3075-6B19-511CE6647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1" name="Picture 1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6C3C9376-BC09-2B54-F7CE-1B960640B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2" name="Picture 11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D601F55-B041-C999-07E7-26AC47B27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3" name="Picture 1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386A036-D927-2629-D3FD-BBA2AC0B0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4" name="Picture 1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B7560D7-A81A-4B96-1229-FBA006D31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5" name="Picture 14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565E9287-AE1B-61B5-EC17-D46B4C514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4F00E6F-E765-8380-CA09-2F73877A4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F8ED991-9653-BB14-713D-740BFD4DA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7242EEC-FA18-1457-A2B1-4CD6B1AC5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9" name="Picture 1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4810051-1420-B382-F7E6-2D5F3C296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857932B0-46BE-C464-5E3C-4A5B0892A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11B14EB3-76AC-93A1-F801-25A1D3FEB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2" name="Picture 21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735857F2-97C0-4158-681A-4063F8C6E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AE55225-A2D2-9727-0873-2244045DF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18F8AE4-45AC-30D2-3D81-DF10FCD7A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6B66D07-945C-9A13-5B8C-1622BCF89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C1C2BF6-E03B-7C83-E22B-8929F955F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C0EABAC-B97D-89B0-A502-ABB0C9F04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8" name="Picture 2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7E668F5-03E7-C4B3-DE8F-CE1B17C4F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B94EBF4C-ED2F-66A1-590A-A8077839F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F32BABE-D805-2459-99CC-1C513B687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1" name="Picture 3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F76FE3F-56C2-D3C2-672B-F555F0983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618AD5A7-67BF-1A50-BF88-264762579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D654598-EEE7-4168-60C3-3DED876AD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21C27AE-14B5-3AA5-B4C7-EAD155035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A2B0A0B-7706-15F4-E3AD-84808E1DC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E08FE34C-AD7F-B47B-5A9E-BE2120D25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7E5F4D52-4CFF-D935-1EE0-3BFD9FD44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41D18DC-C602-695C-F4F2-5F8B89A93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776FE527-F198-E56C-7ADE-D41AFD163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0616CDB-8570-961A-85AC-B86A2EE94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6277146-C638-AB8A-6091-85BDB6073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5D88A2C-6758-C316-11D3-276E554D3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AD6E94F-8DB2-6138-0730-879F9E70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B82C7C2-9335-5435-E5A6-7AF793E91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F740025-99F6-5899-5FF6-D2C496DE6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FFB7FBA-F3AF-E0EB-2346-7C24126C3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AF760B6-0A68-8185-DE54-BFA196FC6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B0E7650-820B-B801-1A6C-E4C738541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15337CD-0ACC-7448-7EC9-C779FE28A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545696" cy="545115"/>
          </a:xfrm>
        </p:spPr>
        <p:txBody>
          <a:bodyPr>
            <a:normAutofit/>
          </a:bodyPr>
          <a:lstStyle/>
          <a:p>
            <a:r>
              <a:rPr lang="en-US" dirty="0"/>
              <a:t>Classifier Free Guidance Scale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4A8958A-E958-E1CA-01E8-47D8B5E9F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469" y="1241026"/>
            <a:ext cx="4686749" cy="3527112"/>
          </a:xfrm>
        </p:spPr>
        <p:txBody>
          <a:bodyPr anchor="t"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A single value hyperparameter that controls how much ‘creativity’ the model has.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Generally advised that a value of ‘around 7-13’ will give the best results, but this varies depending on task.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6" name="Picture 5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9EB5AC9-7003-1E9E-98BC-4429239F35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21" y="56932"/>
            <a:ext cx="2183653" cy="2488540"/>
          </a:xfrm>
          <a:prstGeom prst="rect">
            <a:avLst/>
          </a:prstGeom>
        </p:spPr>
      </p:pic>
      <p:pic>
        <p:nvPicPr>
          <p:cNvPr id="4" name="Picture 3" descr="A panda playing a guitar&#10;&#10;Description automatically generated">
            <a:extLst>
              <a:ext uri="{FF2B5EF4-FFF2-40B4-BE49-F238E27FC236}">
                <a16:creationId xmlns:a16="http://schemas.microsoft.com/office/drawing/2014/main" id="{AE14E626-0EF3-E703-4875-AF47F7E714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7" y="1187199"/>
            <a:ext cx="2751964" cy="3040559"/>
          </a:xfrm>
          <a:prstGeom prst="rect">
            <a:avLst/>
          </a:prstGeom>
        </p:spPr>
      </p:pic>
      <p:pic>
        <p:nvPicPr>
          <p:cNvPr id="54" name="Picture 53" descr="A screenshot of a panda playing a guitar&#10;&#10;Description automatically generated">
            <a:extLst>
              <a:ext uri="{FF2B5EF4-FFF2-40B4-BE49-F238E27FC236}">
                <a16:creationId xmlns:a16="http://schemas.microsoft.com/office/drawing/2014/main" id="{CEF7E04E-36F0-41E1-208F-BA193B4819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14" y="1893501"/>
            <a:ext cx="2813242" cy="316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0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F882EB1-1AA3-25CA-24B5-AD13DA78D490}"/>
              </a:ext>
            </a:extLst>
          </p:cNvPr>
          <p:cNvGrpSpPr/>
          <p:nvPr/>
        </p:nvGrpSpPr>
        <p:grpSpPr>
          <a:xfrm>
            <a:off x="-466169" y="-14923049"/>
            <a:ext cx="10690897" cy="22459488"/>
            <a:chOff x="-149754" y="-7487999"/>
            <a:chExt cx="10690897" cy="22459488"/>
          </a:xfrm>
        </p:grpSpPr>
        <p:pic>
          <p:nvPicPr>
            <p:cNvPr id="3" name="Picture 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FD5D917-5854-DF97-C751-ED33AAD50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E445862-34A5-8A6A-9132-C76E7C3F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BF7BA22-4B8F-BA65-063F-EEB3E902E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5FF9BC57-A16A-1F5E-D2D9-247E9ADED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B9B405CB-C9BC-AC11-5B36-82A8A1E71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98BCAA25-5D34-962A-FE22-DEEFE914F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0" name="Picture 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3E3C7E9-D0AF-C397-08F3-00078A00D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1" name="Picture 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1BC4B2A-14E0-BD72-A49A-18EFB7517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F508AAA-2798-1BA3-9F1B-26C00B832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D6D06028-5C26-1F97-D86C-C3E66463E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DFAD926-0CA3-3967-651E-5DF86A806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475425C-F709-858A-C01C-30966E340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6B2ED52-1575-BFAB-4B3F-B321C5C1B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73F9CD0-6963-4BC3-E6A1-AD12FAEA2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D0C63731-23E8-7F85-EA6D-9540C6DD6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4A7AD29C-D55B-E91B-B18B-E1809042B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F047CEB7-4EAF-67BF-D4D4-71BB7512C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92A1008-B03E-0CAE-AC4B-7C29A0D7E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4397B8E-142E-18FB-09BF-28D9F7164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90EA66C-258C-DA8A-EC00-98AE7E762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9BDF9F6-4BDB-B45E-AB12-AD4858C8C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E6E5600-7994-3A9C-3804-400774574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28D5C7A-74FC-05C4-60BB-B07B509B1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3652B3A4-56A7-5A1E-C413-85D55F71D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738A8BB4-AB36-458E-AA92-D07504072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295667B8-4B75-A62E-D978-E3CD3B2C2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94859886-8577-6C27-2274-4CC5DB3A2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B6C6E20-65AE-5593-E245-B69FDA5A7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5EDAA612-CE2D-28E7-B53D-251A3DFFA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95F2D83-1D78-848D-0381-8C47E9556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9675804-39C1-F96A-47E3-805F719461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A42374D2-B0C4-C40F-389F-F6DBF523E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43624316-B666-FF51-860C-AB455FD8B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289CC8A-3BBA-4DD0-EBEF-894F1AC1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4A5A03F-DD64-7776-06DF-11A09BEA3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E262FEE-8B89-B890-D74C-F82A5C20A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A806559-455F-3BFF-FADC-6484E7109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3B68AFE-20F0-F0F8-C6DA-5464F47DE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8E87DBA-13FB-E758-4439-D8A55E0ED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103B718-ED5B-9D5C-B928-FB3954BF3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1DC6AF4-197D-FD1D-AC6E-36B756103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BE81A5C-9F84-E5F1-031D-D69560B96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51" name="Picture 5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223AE42-9867-A268-6249-149498158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53" name="Picture 5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CB9F861-2972-3FCC-D5FF-430C0720B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509" y="2159494"/>
            <a:ext cx="4175612" cy="4627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Applications of Stable Diffusion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47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365C3B-3451-CA6E-7DF5-656DCCD7C067}"/>
              </a:ext>
            </a:extLst>
          </p:cNvPr>
          <p:cNvGrpSpPr/>
          <p:nvPr/>
        </p:nvGrpSpPr>
        <p:grpSpPr>
          <a:xfrm>
            <a:off x="-271674" y="-7071360"/>
            <a:ext cx="10690897" cy="22459488"/>
            <a:chOff x="-149754" y="-7487999"/>
            <a:chExt cx="10690897" cy="22459488"/>
          </a:xfrm>
        </p:grpSpPr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2266C39-D21B-9EF7-FF72-094087A0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12383B0-9F29-122F-A567-55C6D5DCD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C585474-064C-9086-2FB9-8365E2A69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9D97C9E9-3046-1C06-DA4A-AC8E855F9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0033A0C5-F186-1D37-EF81-7016FB4C1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0D662172-88FF-93B9-2BC2-8A272B814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1" name="Picture 1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8D4A98DE-080F-10C7-8F6C-4905C1D03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BF025D6-00A8-8A01-5252-D3D6B33DC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3" name="Picture 1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CB26A48-B69C-E46F-1CD8-57029A817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AE49283C-B0B1-D530-3BAD-378F6E64D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90692D1-65B5-D747-30D3-D5C5B89DA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51DA576-127F-6070-2C2B-B1D8FF48D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9C1ACFB-4A50-0666-F079-32737F02A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C227227-B4D3-3006-E10A-57B45E203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0FB83D3F-ACA3-0563-C5CA-C933DCE50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73CC0EA6-1185-6736-B5D7-827E45296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85F83D16-2FE1-9EE7-62E8-D40E264B2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0019623-CC4A-E818-B796-CAA78E713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416C1E1-74B3-B544-58B0-313F912DE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C3D3870-6B31-1228-0BE0-A40FAD41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51F2D33-678F-5C83-CCEB-A73F642F6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55E87F9-7033-DF37-F10B-450A0DFD7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FD7C35F-B981-CACC-61ED-0D9AFA08F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9C893BF-9E5D-D610-F2EC-527F8DF9E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36FFA81F-0B91-2F2F-2168-17F977890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8918EAD0-492C-01F6-AFBF-0E7D8DF1C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A41D34E6-EB78-EC66-90AD-0D4A65830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AD972947-57FA-6BB6-6FA9-06258231F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B1E2469C-4FC9-3EFA-4B94-C772835EC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D615CC8-A623-62F0-2712-4B960C3D7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E3A3FC8D-B660-5FCB-9B33-BEF444E26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753ABD8-5142-309D-B005-4BB6BF07F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358319E-E29D-2640-C08F-220981E5A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43233100-ECC3-A3BD-F781-C9B4F043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266ACF74-B934-0002-22DB-AEDFB31BB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C582962-B63F-B654-46DD-7FF8BFBFE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72F1194-49C6-1088-E9D0-CBF94B609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665B415-C28A-3BD5-8349-2BE673405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3B515C2-B426-7D79-1EAB-D76171B03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E1CA331-3C10-BD82-E731-F790442AF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476F76F-5660-E928-32D0-30323E778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19D63A7-AD67-958A-118C-7C6472B92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1C15DC9-CA24-4B87-7E7E-3FA17D168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0FC0843-E913-6DA0-2930-FE0EA2BCD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140201" cy="545115"/>
          </a:xfrm>
        </p:spPr>
        <p:txBody>
          <a:bodyPr>
            <a:normAutofit/>
          </a:bodyPr>
          <a:lstStyle/>
          <a:p>
            <a:r>
              <a:rPr lang="en-US" dirty="0"/>
              <a:t>Image Generation</a:t>
            </a:r>
          </a:p>
        </p:txBody>
      </p:sp>
      <p:pic>
        <p:nvPicPr>
          <p:cNvPr id="50" name="Picture 49" descr="A group of cartoon robots&#10;&#10;Description automatically generated">
            <a:extLst>
              <a:ext uri="{FF2B5EF4-FFF2-40B4-BE49-F238E27FC236}">
                <a16:creationId xmlns:a16="http://schemas.microsoft.com/office/drawing/2014/main" id="{057EF0C5-6EEF-8F6E-C051-D90ED334CA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3" y="2466084"/>
            <a:ext cx="2505459" cy="2505459"/>
          </a:xfrm>
          <a:prstGeom prst="rect">
            <a:avLst/>
          </a:prstGeom>
        </p:spPr>
      </p:pic>
      <p:pic>
        <p:nvPicPr>
          <p:cNvPr id="52" name="Picture 51" descr="A collage of food&#10;&#10;Description automatically generated">
            <a:extLst>
              <a:ext uri="{FF2B5EF4-FFF2-40B4-BE49-F238E27FC236}">
                <a16:creationId xmlns:a16="http://schemas.microsoft.com/office/drawing/2014/main" id="{2ECB205A-5A0F-B1EB-07DF-55C23A5F21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62" y="1056703"/>
            <a:ext cx="3073780" cy="3073780"/>
          </a:xfrm>
          <a:prstGeom prst="rect">
            <a:avLst/>
          </a:prstGeom>
        </p:spPr>
      </p:pic>
      <p:pic>
        <p:nvPicPr>
          <p:cNvPr id="54" name="Picture 53" descr="A collage of different pictures&#10;&#10;Description automatically generated">
            <a:extLst>
              <a:ext uri="{FF2B5EF4-FFF2-40B4-BE49-F238E27FC236}">
                <a16:creationId xmlns:a16="http://schemas.microsoft.com/office/drawing/2014/main" id="{4F5E7300-FD12-230F-37E5-F45D4ACFFA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80" y="2001347"/>
            <a:ext cx="2926134" cy="2926134"/>
          </a:xfrm>
          <a:prstGeom prst="rect">
            <a:avLst/>
          </a:prstGeom>
        </p:spPr>
      </p:pic>
      <p:pic>
        <p:nvPicPr>
          <p:cNvPr id="56" name="Picture 55" descr="A collage of cartoon objects&#10;&#10;Description automatically generated">
            <a:extLst>
              <a:ext uri="{FF2B5EF4-FFF2-40B4-BE49-F238E27FC236}">
                <a16:creationId xmlns:a16="http://schemas.microsoft.com/office/drawing/2014/main" id="{7DA1A6ED-B526-273C-35A9-D0F670DC18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31" y="527181"/>
            <a:ext cx="2616823" cy="26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12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8D16E7-C596-3B31-F9B2-032CDC64BE0E}"/>
              </a:ext>
            </a:extLst>
          </p:cNvPr>
          <p:cNvGrpSpPr/>
          <p:nvPr/>
        </p:nvGrpSpPr>
        <p:grpSpPr>
          <a:xfrm>
            <a:off x="-271674" y="-7711440"/>
            <a:ext cx="10690897" cy="22459488"/>
            <a:chOff x="-149754" y="-7487999"/>
            <a:chExt cx="10690897" cy="22459488"/>
          </a:xfrm>
        </p:grpSpPr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D5FF4D6-7097-F114-6CB6-721A6D033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B5673C6-8DF2-DBA7-57BF-65FF237B8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F926569-8626-AD09-23E8-6DA7EA9C1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4F8BF75-9186-EB84-D7A9-768F387F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709A9B9-B2FE-A2AB-2E84-E8C55FEA9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EBFC74E-CE4B-DCD6-5961-F09B440C7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0" name="Picture 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554CBF0-F51B-CDBE-39BA-C817D2CC5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1" name="Picture 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7A2D642-8E39-050D-9388-721FBC4A9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FCD5D62-9AED-32F3-997E-BD9BDADDA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3" name="Picture 12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8A93EB3B-C5C9-F58D-975B-4FD870B1B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4" name="Picture 1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2EACB6B-409E-AF65-224C-2F1C822DA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D7ECC1E-679D-A83D-7FA6-571DE1069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BC5E076D-8004-1954-8F36-40B079DB4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F9D4DB3-20DB-06A7-A978-41529720C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8" name="Picture 17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A9CEA907-FA3B-C56E-D5C8-762B0C9CA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5170E2E6-E7B5-4ECB-DD31-7B939F23A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CFFCBEAD-AD54-478D-C306-22F5A8343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1" name="Picture 2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5DD583B-1934-19F8-3805-270C19DEC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CF3E148-DD23-2BDA-EF61-01D3A50AB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2FBAFC2-95C8-C09F-0484-612724D9B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CB70AE1-DDDB-D998-A9EE-DE8F3DD2B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2739598-AB21-C238-125C-F75895F1C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B5C21A1A-5D52-6AB7-62A5-DE42D19C9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7" name="Picture 26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D6DC753E-E1C4-4BFB-8EAE-C8314ED81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EA9D7A9A-D02C-093E-6B5A-19767A54A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680CBEA7-C041-C14D-0951-3FFB560F6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0" name="Picture 2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3F5ABF15-4356-B12A-4170-2A94AE3EA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80DB12C4-4536-92B7-D2A1-DE94C8BDB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27C50249-765B-7B46-D3FB-D9DBC4268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EE7F9468-B8E5-1601-504F-518874ACB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D3083DE-5F3A-ABBC-F665-321244056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C8582607-0272-69C3-E4A4-D0EB7594B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6F6BA30-D6EC-3C53-42FB-817F649E4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F310BDEC-312C-0832-F9F5-9780E6062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29F3C1A-B683-64CB-5873-43A0BCA42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381B630-0211-60E7-15C0-022689F8E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59AAFB0-B3F1-8C12-9AFA-59DD7FDA3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8CE8D8D-E5BD-07BD-4A65-824677AFE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E093B8F-56AA-22B6-103E-12FE96EB9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1131F16-DD75-4957-6908-989FE3A9D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468CB12-F614-F4A8-B507-3B6F6D09B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2BB0869-499C-97B3-F162-B96F6B8ED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14EA314-AF6E-9E68-24F8-1A201F001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1F5EE02-D237-5878-6F2D-78FF2F5B4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140201" cy="545115"/>
          </a:xfrm>
        </p:spPr>
        <p:txBody>
          <a:bodyPr>
            <a:normAutofit/>
          </a:bodyPr>
          <a:lstStyle/>
          <a:p>
            <a:r>
              <a:rPr lang="en-US" dirty="0"/>
              <a:t>Super Resolution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96F7262D-91B4-DF2F-1F19-1FCD49813C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469" y="1241026"/>
            <a:ext cx="4686749" cy="3527112"/>
          </a:xfrm>
        </p:spPr>
        <p:txBody>
          <a:bodyPr anchor="t"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The latent space method allows for up sampling from an initial resolution efficiently.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Trained on down-sampled images as input, with high resolution images as final output.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0" name="Picture 49" descr="A collage of a cat in a yellow car&#10;&#10;Description automatically generated">
            <a:extLst>
              <a:ext uri="{FF2B5EF4-FFF2-40B4-BE49-F238E27FC236}">
                <a16:creationId xmlns:a16="http://schemas.microsoft.com/office/drawing/2014/main" id="{6E80C176-3632-BD5F-BE99-30AD4EEB60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95" y="1302916"/>
            <a:ext cx="3967639" cy="25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61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4A5197-FACE-3565-7E44-97C819D8C821}"/>
              </a:ext>
            </a:extLst>
          </p:cNvPr>
          <p:cNvGrpSpPr/>
          <p:nvPr/>
        </p:nvGrpSpPr>
        <p:grpSpPr>
          <a:xfrm>
            <a:off x="-271674" y="-8657994"/>
            <a:ext cx="10690897" cy="22459488"/>
            <a:chOff x="-149754" y="-7487999"/>
            <a:chExt cx="10690897" cy="22459488"/>
          </a:xfrm>
        </p:grpSpPr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907CC7F-A4FE-4DDF-73B7-5A15F205C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6D73427-18B6-80B8-49A2-46E01A73D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C2D0C92-F683-08FE-B163-94AB34CF7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7E87150D-9840-476B-ACB1-E4CB02235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C6DF0D8A-5A40-91BC-AFFF-C199F69B1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D8A79EBE-14C2-B0B7-11C5-DB11337A1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0" name="Picture 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2AA72D8D-6147-390A-EC43-C5164C764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1" name="Picture 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3C64FDF-655F-D91E-7C00-F0ED88275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A97B956-2809-046D-8E5D-1DAEC1BB7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3" name="Picture 12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916C6DBF-FF11-964F-77D9-10CC98874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4" name="Picture 1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7C03F15D-AD1D-CDB3-9493-D079D1BAB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5262B87-A8C3-0E77-A3C8-F2059A279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70A35A2-6AF0-D8C0-3FDE-593325F84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B4B22746-EC14-A1F9-1132-E751B0F5C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8" name="Picture 17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AECBA1E0-2C77-E04D-2588-BFED25E14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A7277808-F872-98A0-1B9C-6F1B78336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DA2C6709-F61E-69A4-96BE-791DEBBBE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1" name="Picture 2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DD41C14-BC41-2046-725D-B4551B8CD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30B51EE-470D-8918-680D-339DEF8AC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F85F3D0-709C-CFAD-7C8B-9244E86AC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1CDD0EA-5A90-8457-6DF1-70CE55688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CA326F8-1C55-8D75-2FC5-A6C32427B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41000A5-ED3C-A509-53FD-BD261D0F4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7" name="Picture 26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20472607-20B8-F95C-85E0-88D5286F7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EB727B64-E192-2C20-EE9A-1FB790B42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97DCC225-C4DC-C6E3-130A-FCE042D5B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0" name="Picture 2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4F08FFBF-2AC2-25E4-8A66-1973E0800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D7E2AA68-478C-9AA7-FFE5-97D7D3070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7516F2D9-B274-D3BE-A9B9-07593219B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CFD358E2-0331-67A8-0300-4DDD8411D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D45A238-C08D-4360-8BF9-063C820A9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0FCC92D1-879F-9468-2A35-015B7FB1E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A36717A-9F4B-D45E-5147-5EBC3611A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C7E61CF-6411-9860-59A4-40FDCBB0D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FCE6106-9EFC-AF59-9548-D83150F2C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AC21EA1-FE6F-D4D5-D9E7-FDFB1BD45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196A0FD-A365-CB96-85CF-4CC6BD656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A443104-E0F1-18F7-3763-AFC037365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D62488E-8B58-3D86-F40A-B39677C28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B44D62D-484A-CBB5-5600-4B40273C0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EBF591D-61BC-178A-F93E-A2094EF8E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112AEDC-3D77-0CB5-9386-8EB419AEE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070D60E-B644-3EC4-87D7-6B726992C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48E647A-DA24-B261-DAA5-B1358EB6D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4140201" cy="545115"/>
          </a:xfrm>
        </p:spPr>
        <p:txBody>
          <a:bodyPr>
            <a:normAutofit/>
          </a:bodyPr>
          <a:lstStyle/>
          <a:p>
            <a:r>
              <a:rPr lang="en-US" dirty="0"/>
              <a:t>In Painting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AB756F2-760B-8ADF-8AB0-8D22C4CDF6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469" y="1241026"/>
            <a:ext cx="4686749" cy="3527112"/>
          </a:xfrm>
        </p:spPr>
        <p:txBody>
          <a:bodyPr anchor="t">
            <a:normAutofit fontScale="92500" lnSpcReduction="10000"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The task is to remove an object from the frame.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Training is done by recovering randomly removed segments from images.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Inference input is then an image with the object to be removed cropped out.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0" name="Picture 49" descr="A collage of images of people in a store&#10;&#10;Description automatically generated">
            <a:extLst>
              <a:ext uri="{FF2B5EF4-FFF2-40B4-BE49-F238E27FC236}">
                <a16:creationId xmlns:a16="http://schemas.microsoft.com/office/drawing/2014/main" id="{264A54FF-BA34-184E-5637-FD372EF66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15" y="385210"/>
            <a:ext cx="3254009" cy="4271354"/>
          </a:xfrm>
          <a:prstGeom prst="rect">
            <a:avLst/>
          </a:prstGeom>
        </p:spPr>
      </p:pic>
      <p:pic>
        <p:nvPicPr>
          <p:cNvPr id="52" name="Picture 51" descr="A collage of images of a person sitting on a bench&#10;&#10;Description automatically generated">
            <a:extLst>
              <a:ext uri="{FF2B5EF4-FFF2-40B4-BE49-F238E27FC236}">
                <a16:creationId xmlns:a16="http://schemas.microsoft.com/office/drawing/2014/main" id="{3F30D112-4A6C-7098-E846-480E0D216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571" y="554464"/>
            <a:ext cx="2832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3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6771B7-2FAB-7433-D754-FCB42E14B33E}"/>
              </a:ext>
            </a:extLst>
          </p:cNvPr>
          <p:cNvGrpSpPr/>
          <p:nvPr/>
        </p:nvGrpSpPr>
        <p:grpSpPr>
          <a:xfrm>
            <a:off x="-396607" y="5504841"/>
            <a:ext cx="10690897" cy="22459488"/>
            <a:chOff x="-149754" y="-7487999"/>
            <a:chExt cx="10690897" cy="22459488"/>
          </a:xfrm>
        </p:grpSpPr>
        <p:pic>
          <p:nvPicPr>
            <p:cNvPr id="3" name="Picture 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0C0DF62-1507-26FE-B71F-514BB247E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B2F787C-235F-333D-ED60-D3EBF2913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B20DC25-62E2-71E5-4022-2ABD36779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3C269017-ECD6-C4ED-C9CC-EA27CA93D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7A1DCAC5-771D-CD06-4F6B-DF0E509F0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EF791E20-6489-2533-7763-EBA95F9AC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0" name="Picture 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123A06C-4B69-F0F2-5731-8359974EB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1" name="Picture 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FC2B411-6AE2-955A-94C5-CCCCD4A88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E789B2E-7146-3500-32C1-02A1EBC29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8C60F6AF-0D69-DC74-7970-8DF5BE4AD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B7C1A2D-E946-7600-741F-4CD974DED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E965331-ED22-9DCD-5905-4AD24DFBA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CB38F50-1B3C-9962-39FC-9B6B5C3C9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DB7A35E-0B3A-1E2B-B1EF-0666E2225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95003E21-A756-7828-F192-A81BD2732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E0B11AAE-E298-181E-4805-E5FEE58FA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2D1D5F90-E063-7D53-3918-F2476EC16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CB7D8E8-FD00-FCD0-3D71-50A46B3C5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F7A4C9F-5D6F-4229-60F7-444C8A282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EA4661D-4B47-46B0-9E09-3537FFE34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BB74709-5237-DFDB-F08C-B07B336E2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575A94E-74AF-F1AA-B4F9-955CB8ADA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57B367E-4F7D-7485-3296-3370A0991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24480E67-0B52-FDB3-51FA-E4A33C928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C73BD283-43D8-14E4-4132-D5589873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05CFAAD9-E3E2-61F4-3D34-A94B1BC28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BB0BDB84-E4CB-13A5-9DC6-EE798B954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208B4811-4BB5-D438-43BD-4E6209808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D865EC77-470D-28C7-C355-62304A790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E5F2BE3-F1F4-F4F3-BAC1-3FD3BA233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6312B9E-BA78-51B8-446F-0FB93C717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84FCD39E-9552-3864-2590-1F49BF685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9C9B89C-8DF2-C91A-38D8-690D1ACEB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E5C291C-4FB8-8C09-118E-3AB32DC98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6832452A-8550-28F9-A40C-C711EB911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D76388F-F86A-1182-4648-E1B61D83F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ADC0C61-27D1-E153-1C56-6EA53ADCE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D418E08-8F8E-A362-F033-781CA79B0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E48FF30-CBF8-BA0B-FB1C-DD8BDCC33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6BAFA78-644B-6DEB-1F70-8E566C219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957E7BE-EE99-0612-B601-363711717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FD2A509-7C55-9B53-557D-EB594DAC3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51" name="Picture 5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ECDBA07-67CE-54DB-74F7-7C4F2BBAB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53" name="Picture 5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9200E02-1E7A-2327-79B0-9CE60B9ED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2142573"/>
            <a:ext cx="4001197" cy="496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Thanks for Listening!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7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C98DA6-6E21-3765-87F0-F17A79B988A7}"/>
              </a:ext>
            </a:extLst>
          </p:cNvPr>
          <p:cNvGrpSpPr/>
          <p:nvPr/>
        </p:nvGrpSpPr>
        <p:grpSpPr>
          <a:xfrm>
            <a:off x="-271674" y="-1432560"/>
            <a:ext cx="10690897" cy="22459488"/>
            <a:chOff x="-149754" y="-7487999"/>
            <a:chExt cx="10690897" cy="22459488"/>
          </a:xfrm>
        </p:grpSpPr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0E4D5CC-9DAE-BB7C-8879-BD5AF5780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5" name="Picture 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816B110-98F8-FA71-DB18-1115A8587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274F77C-2D62-8FA2-593C-1AC300B44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9CA12C1F-B394-C991-B18A-4C08B8DE3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F9124E28-54D7-F725-7FED-4C8EB6982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10" name="Picture 9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B32CE01D-98F9-938A-3312-AE2940E18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1" name="Picture 1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0CDCE6A-58D0-A311-CFD7-94A8DE65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D315783-0A4B-8032-A7BB-DD1C78609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4" name="Picture 1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ADB5C17-7400-C51D-57B7-380A7A668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5" name="Picture 14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E9E842F8-B30E-17ED-4EA3-CC3E9B372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186706F-8778-945E-515B-977ECA8C0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9488094-8AFA-AFAF-E25B-486DC833B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8B090E7-F3C8-41FB-5945-ECDDDD1EB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9" name="Picture 1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8F9CDA7-DEB7-A468-8962-EB2940036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031097F4-F4C6-D33C-9EEA-9E883014D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E4A5780B-A10B-C863-4A0F-E15B88B0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2" name="Picture 21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4D46BC22-0E64-C5E1-596E-62C9D3F1D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88C4AC5-36AC-0E4C-D203-131C4055C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3905CC4-8966-7661-B5D5-C374BE40A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FAFC23F-2F44-4056-D34E-8E762F656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B78B38F7-56BC-2551-9A22-1158F16FE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CF6D9CC-CD2A-36E8-2AF6-7016BECD2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8" name="Picture 2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21C56A0-8AF4-8A87-0227-6676F31A7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CE3CDB59-C11B-8236-03A4-113DECDCA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8A0904B5-5797-D7C0-D999-941DF5FFD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1" name="Picture 3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639DEC33-E1D2-7392-A247-7C4A9757C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81CA396E-3825-8450-CEE6-CC94C3BC8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C1EC5D2-64DA-0BDB-A4F4-9D59C169A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577C3A3F-D741-2888-ED4E-20A0AFD63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3FA0505-1517-7DC7-9632-1237E2A7B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0EFA9A93-672F-8310-D7FA-5E092D68B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B942987-8CB0-25DE-D496-CABC2FED1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AE1711C8-D9E0-1435-5CBE-D1E8418CA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73B8F42-9626-4532-BF87-97C32DF84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320DFAB-EE03-31E4-F4D3-272399E74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B2EE298-4348-1364-17B0-D79664A68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26DECBD-8E0E-BCE5-8693-13BDF01C6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06C23A4-9632-7F59-56F1-B5EE090AF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A8A5C7C-F2F2-09A6-0B22-B9DA99AF8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AD95BF2-24A7-E2C8-4011-93C624DE1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EF01C6A-2585-1202-0E7C-2AA3EF34C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DF59468-1FA7-41A6-7900-5B001A74C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39D6919-5216-B57C-AC58-8EA379349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0DAD69D-431C-5ADF-1EC7-F77C0C57E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545115"/>
          </a:xfrm>
        </p:spPr>
        <p:txBody>
          <a:bodyPr anchor="t">
            <a:noAutofit/>
          </a:bodyPr>
          <a:lstStyle/>
          <a:p>
            <a:r>
              <a:rPr lang="en-US" dirty="0"/>
              <a:t>Diffusing Images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D247B94-2DD3-2A10-6073-D2CEA5189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185699"/>
            <a:ext cx="3921124" cy="3353804"/>
          </a:xfrm>
        </p:spPr>
        <p:txBody>
          <a:bodyPr anchor="t">
            <a:normAutofit fontScale="85000" lnSpcReduction="20000"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Consider an image as a concentrated collection of coherent information within pixel space.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/>
              <a:t>Then we can think of adding noise – or blurring the image – as diffusion.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/>
              <a:t>Taking a trip through the </a:t>
            </a:r>
            <a:r>
              <a:rPr lang="en-US" sz="2600" dirty="0">
                <a:hlinkClick r:id="rId14"/>
              </a:rPr>
              <a:t>image library of babel.</a:t>
            </a: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3D868-9D16-FAAE-2225-C13B389BA5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694" y="857997"/>
            <a:ext cx="3427506" cy="34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4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E6570737-8239-F475-DD8F-2F90F643C092}"/>
              </a:ext>
            </a:extLst>
          </p:cNvPr>
          <p:cNvGrpSpPr/>
          <p:nvPr/>
        </p:nvGrpSpPr>
        <p:grpSpPr>
          <a:xfrm>
            <a:off x="-271674" y="-2560320"/>
            <a:ext cx="10690897" cy="22459488"/>
            <a:chOff x="-149754" y="-7487999"/>
            <a:chExt cx="10690897" cy="22459488"/>
          </a:xfrm>
        </p:grpSpPr>
        <p:pic>
          <p:nvPicPr>
            <p:cNvPr id="76" name="Picture 7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D875D2D-6CC0-63DD-419B-F765FC27B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77" name="Picture 7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5B05C37-B619-6593-FF02-71EBC34E2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78" name="Picture 7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D7F0C8D-79C2-FFC4-4C98-9E643110D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9" name="Picture 7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F9C6987E-52C9-396B-5037-70AA67ED1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0" name="Picture 79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C9AB5E8-1114-66EF-23A5-C8907CA92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81" name="Picture 8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1ADAEC8-1574-2C7B-AC1E-BE9C2BB08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82" name="Picture 81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CF6C9CEF-A6C3-8606-355D-BF297FCEC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83" name="Picture 8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DAABF9C-316A-558C-4FFA-D8F87DE6C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84" name="Picture 8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7116D08-DC3A-E339-A016-58D2F7E51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85" name="Picture 84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7C879B71-BBDD-C300-5CBA-A1AF89968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86" name="Picture 8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B47D4EB-B571-D5CD-A16E-6F638EFC8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87" name="Picture 8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EF951CC-3F9F-3536-7BD7-57DF7800E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88" name="Picture 8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382F70A-B96E-481B-6EE0-50A587138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89" name="Picture 8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F5A1331-C9A5-ED90-706B-27769178E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90" name="Picture 8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BC106EDD-6D8A-33A5-6FC3-919EA4DBD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91" name="Picture 9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FA98E13F-DF83-2471-45CD-9154CB9CF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92" name="Picture 91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EA60A816-A915-E84D-B244-EF35C9122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93" name="Picture 9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06C709D-80D6-6DF0-2C39-3243FDC08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94" name="Picture 9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780F704-BED1-217C-CA58-932DAA837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95" name="Picture 9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2A65990-4968-EFF7-04FD-4A683E0F1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96" name="Picture 9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A12C8AC-6D1C-6888-FF9D-5DDBCC5BE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97" name="Picture 9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EC3B1DB-4CC2-EDF0-F936-A113AAC7C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98" name="Picture 9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72CC152-8C75-16CE-A838-697D414D5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99" name="Picture 9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1ABB5B8E-B5F4-73C3-127E-FF2CE4AFA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100" name="Picture 9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3DE04F7-733E-B255-97FA-A5EBD910A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101" name="Picture 10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685A4EDC-EE8E-6675-D988-CD12778F4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102" name="Picture 10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5063F7E4-99C1-305C-3E5F-C869D2460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103" name="Picture 10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A2005D3-DEF9-9DEB-D4AD-6C450551E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104" name="Picture 103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FB89B26F-FCC3-1974-B27E-EF61D609E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105" name="Picture 10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136CE318-3366-DDC9-5053-90AFC01D0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106" name="Picture 10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7250FADA-4ACB-83BB-D410-7DB91B759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107" name="Picture 106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8552E4AF-BE6F-20E5-C090-DE922A85C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108" name="Picture 10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F06D232-1350-E8F2-FCC6-095C7D082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109" name="Picture 10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032C2456-D8E2-B2EC-6BD6-4DAF06F4D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110" name="Picture 109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4A30050D-0BD0-6534-D808-58DF69BA7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111" name="Picture 11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10299BE-8773-CA38-4594-FC893C3B5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112" name="Picture 11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80ADF8F-258C-A052-5031-BAA04E62F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113" name="Picture 11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ADA0B8D-D5B7-FAE4-99E9-F1E66EE60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114" name="Picture 11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E18BD5F-F6E6-DBEF-0A4B-1B75D2C47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115" name="Picture 11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E9E8F9A-3BFC-B059-2895-3FCF03BD0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116" name="Picture 11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404BC2E-A7C1-3B6A-FA71-933920B2C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117" name="Picture 11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C9E8737-DEEB-083D-985D-DDCC8B1D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118" name="Picture 11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ADE2BC5-ECEE-C692-DB58-7F5D38AF0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119" name="Picture 11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80FFFBD-31B3-EA2C-67D3-2A6774414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60"/>
            <a:ext cx="3921125" cy="866034"/>
          </a:xfrm>
        </p:spPr>
        <p:txBody>
          <a:bodyPr anchor="t">
            <a:noAutofit/>
          </a:bodyPr>
          <a:lstStyle/>
          <a:p>
            <a:r>
              <a:rPr lang="en-US" dirty="0"/>
              <a:t>So what do these models look like?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2BED0D-B123-E410-2655-89089E7EC4F1}"/>
              </a:ext>
            </a:extLst>
          </p:cNvPr>
          <p:cNvGrpSpPr/>
          <p:nvPr/>
        </p:nvGrpSpPr>
        <p:grpSpPr>
          <a:xfrm>
            <a:off x="2270195" y="1568694"/>
            <a:ext cx="4875093" cy="646332"/>
            <a:chOff x="773206" y="1568694"/>
            <a:chExt cx="4875093" cy="646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204210-E34B-4FF8-3F48-15AD8499AED8}"/>
                    </a:ext>
                  </a:extLst>
                </p:cNvPr>
                <p:cNvSpPr txBox="1"/>
                <p:nvPr/>
              </p:nvSpPr>
              <p:spPr>
                <a:xfrm>
                  <a:off x="773206" y="1753362"/>
                  <a:ext cx="301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204210-E34B-4FF8-3F48-15AD8499A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06" y="1753362"/>
                  <a:ext cx="30110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000" r="-4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624439-57C6-73D9-F127-05C09680AB74}"/>
                </a:ext>
              </a:extLst>
            </p:cNvPr>
            <p:cNvSpPr txBox="1"/>
            <p:nvPr/>
          </p:nvSpPr>
          <p:spPr>
            <a:xfrm>
              <a:off x="1939130" y="1568695"/>
              <a:ext cx="906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Neural</a:t>
              </a:r>
            </a:p>
            <a:p>
              <a:pPr algn="ctr"/>
              <a:r>
                <a:rPr lang="en-US" dirty="0"/>
                <a:t>Net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C182C99-E5C0-17A0-C69C-47B1382EA3F1}"/>
                    </a:ext>
                  </a:extLst>
                </p:cNvPr>
                <p:cNvSpPr txBox="1"/>
                <p:nvPr/>
              </p:nvSpPr>
              <p:spPr>
                <a:xfrm>
                  <a:off x="5127579" y="1753360"/>
                  <a:ext cx="520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C182C99-E5C0-17A0-C69C-47B1382E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579" y="1753360"/>
                  <a:ext cx="52072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762" r="-238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3E80F1-3AC8-5A6A-783F-7901837B70C3}"/>
                </a:ext>
              </a:extLst>
            </p:cNvPr>
            <p:cNvSpPr txBox="1"/>
            <p:nvPr/>
          </p:nvSpPr>
          <p:spPr>
            <a:xfrm>
              <a:off x="3446461" y="1568694"/>
              <a:ext cx="970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Remove</a:t>
              </a:r>
            </a:p>
            <a:p>
              <a:pPr algn="ctr"/>
              <a:r>
                <a:rPr lang="en-US" dirty="0"/>
                <a:t>Noise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1F39A6-A8B2-5190-E243-52F11C8CE123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1074314" y="1891861"/>
              <a:ext cx="8648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723A7B-428C-2FDB-723E-94F7EDCE5ABC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2845591" y="1891860"/>
              <a:ext cx="60087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CB2070-9CD1-1ACA-AE15-C3514EA3CF97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4417359" y="1891860"/>
              <a:ext cx="7102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722E38FB-A7E2-2E60-FE52-E88B520A3BA6}"/>
                </a:ext>
              </a:extLst>
            </p:cNvPr>
            <p:cNvCxnSpPr>
              <a:stCxn id="5" idx="2"/>
              <a:endCxn id="8" idx="2"/>
            </p:cNvCxnSpPr>
            <p:nvPr/>
          </p:nvCxnSpPr>
          <p:spPr>
            <a:xfrm rot="16200000" flipH="1">
              <a:off x="2335503" y="618618"/>
              <a:ext cx="184664" cy="3008150"/>
            </a:xfrm>
            <a:prstGeom prst="curvedConnector3">
              <a:avLst>
                <a:gd name="adj1" fmla="val 30025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C0CAA0-4A80-572B-1309-015816C41F62}"/>
              </a:ext>
            </a:extLst>
          </p:cNvPr>
          <p:cNvGrpSpPr/>
          <p:nvPr/>
        </p:nvGrpSpPr>
        <p:grpSpPr>
          <a:xfrm>
            <a:off x="2270195" y="2985973"/>
            <a:ext cx="4875093" cy="646332"/>
            <a:chOff x="773206" y="1568694"/>
            <a:chExt cx="4875093" cy="646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FF9EC3-6767-35C3-F5BD-F8349E1FFB07}"/>
                    </a:ext>
                  </a:extLst>
                </p:cNvPr>
                <p:cNvSpPr txBox="1"/>
                <p:nvPr/>
              </p:nvSpPr>
              <p:spPr>
                <a:xfrm>
                  <a:off x="773206" y="1753362"/>
                  <a:ext cx="520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FF9EC3-6767-35C3-F5BD-F8349E1FF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06" y="1753362"/>
                  <a:ext cx="52072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4762" r="-238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EAEAE1-BC51-D521-CDB0-459031D733B1}"/>
                </a:ext>
              </a:extLst>
            </p:cNvPr>
            <p:cNvSpPr txBox="1"/>
            <p:nvPr/>
          </p:nvSpPr>
          <p:spPr>
            <a:xfrm>
              <a:off x="1939130" y="1568695"/>
              <a:ext cx="906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Neural</a:t>
              </a:r>
            </a:p>
            <a:p>
              <a:pPr algn="ctr"/>
              <a:r>
                <a:rPr lang="en-US" dirty="0"/>
                <a:t>Net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0D7DCA-1CE7-9596-4143-BF450FDE1D25}"/>
                    </a:ext>
                  </a:extLst>
                </p:cNvPr>
                <p:cNvSpPr txBox="1"/>
                <p:nvPr/>
              </p:nvSpPr>
              <p:spPr>
                <a:xfrm>
                  <a:off x="5127579" y="1753360"/>
                  <a:ext cx="520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0D7DCA-1CE7-9596-4143-BF450FDE1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579" y="1753360"/>
                  <a:ext cx="520720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762" r="-238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237F98-00FB-41F3-1E96-BC004BC26C4A}"/>
                </a:ext>
              </a:extLst>
            </p:cNvPr>
            <p:cNvSpPr txBox="1"/>
            <p:nvPr/>
          </p:nvSpPr>
          <p:spPr>
            <a:xfrm>
              <a:off x="3446461" y="1568694"/>
              <a:ext cx="970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Remove</a:t>
              </a:r>
            </a:p>
            <a:p>
              <a:pPr algn="ctr"/>
              <a:r>
                <a:rPr lang="en-US" dirty="0"/>
                <a:t>Noise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CCCA09-9F20-DDFB-79DC-523B64D1CBF1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 flipV="1">
              <a:off x="1293926" y="1891861"/>
              <a:ext cx="64520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2FB1C2-644F-50F6-0102-E38295FB8DB9}"/>
                </a:ext>
              </a:extLst>
            </p:cNvPr>
            <p:cNvCxnSpPr>
              <a:stCxn id="28" idx="3"/>
              <a:endCxn id="30" idx="1"/>
            </p:cNvCxnSpPr>
            <p:nvPr/>
          </p:nvCxnSpPr>
          <p:spPr>
            <a:xfrm flipV="1">
              <a:off x="2845591" y="1891860"/>
              <a:ext cx="60087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AA7424F-5428-241F-EA56-A95CBDB5619C}"/>
                </a:ext>
              </a:extLst>
            </p:cNvPr>
            <p:cNvCxnSpPr>
              <a:stCxn id="30" idx="3"/>
              <a:endCxn id="29" idx="1"/>
            </p:cNvCxnSpPr>
            <p:nvPr/>
          </p:nvCxnSpPr>
          <p:spPr>
            <a:xfrm>
              <a:off x="4417359" y="1891860"/>
              <a:ext cx="7102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2C88E961-2C84-8E65-7538-5A129303C958}"/>
                </a:ext>
              </a:extLst>
            </p:cNvPr>
            <p:cNvCxnSpPr>
              <a:stCxn id="27" idx="2"/>
              <a:endCxn id="30" idx="2"/>
            </p:cNvCxnSpPr>
            <p:nvPr/>
          </p:nvCxnSpPr>
          <p:spPr>
            <a:xfrm rot="16200000" flipH="1">
              <a:off x="2390406" y="673521"/>
              <a:ext cx="184664" cy="2898344"/>
            </a:xfrm>
            <a:prstGeom prst="curvedConnector3">
              <a:avLst>
                <a:gd name="adj1" fmla="val 22379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C493900-F732-4ED7-443A-B35CEA031079}"/>
              </a:ext>
            </a:extLst>
          </p:cNvPr>
          <p:cNvCxnSpPr>
            <a:stCxn id="7" idx="2"/>
            <a:endCxn id="27" idx="0"/>
          </p:cNvCxnSpPr>
          <p:nvPr/>
        </p:nvCxnSpPr>
        <p:spPr>
          <a:xfrm rot="5400000">
            <a:off x="4137601" y="423314"/>
            <a:ext cx="1140282" cy="4354373"/>
          </a:xfrm>
          <a:prstGeom prst="bentConnector3">
            <a:avLst>
              <a:gd name="adj1" fmla="val 72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4966386-77A3-79E9-7266-56872A928F5C}"/>
              </a:ext>
            </a:extLst>
          </p:cNvPr>
          <p:cNvSpPr txBox="1"/>
          <p:nvPr/>
        </p:nvSpPr>
        <p:spPr>
          <a:xfrm>
            <a:off x="3088591" y="4406563"/>
            <a:ext cx="8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729A189-BB50-79E6-938E-3BF2FC3C9933}"/>
              </a:ext>
            </a:extLst>
          </p:cNvPr>
          <p:cNvCxnSpPr>
            <a:stCxn id="29" idx="2"/>
            <a:endCxn id="43" idx="0"/>
          </p:cNvCxnSpPr>
          <p:nvPr/>
        </p:nvCxnSpPr>
        <p:spPr>
          <a:xfrm rot="5400000">
            <a:off x="4719039" y="2240673"/>
            <a:ext cx="958925" cy="3372855"/>
          </a:xfrm>
          <a:prstGeom prst="bentConnector3">
            <a:avLst>
              <a:gd name="adj1" fmla="val 45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D78FEB-9187-DD10-D54A-4D684AD65013}"/>
                  </a:ext>
                </a:extLst>
              </p:cNvPr>
              <p:cNvSpPr txBox="1"/>
              <p:nvPr/>
            </p:nvSpPr>
            <p:spPr>
              <a:xfrm>
                <a:off x="5428899" y="4452069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D78FEB-9187-DD10-D54A-4D684AD6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99" y="4452069"/>
                <a:ext cx="281424" cy="276999"/>
              </a:xfrm>
              <a:prstGeom prst="rect">
                <a:avLst/>
              </a:prstGeom>
              <a:blipFill>
                <a:blip r:embed="rId1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F3E14C0-8005-8BF0-C278-39427B280FBA}"/>
              </a:ext>
            </a:extLst>
          </p:cNvPr>
          <p:cNvCxnSpPr>
            <a:stCxn id="43" idx="3"/>
            <a:endCxn id="50" idx="1"/>
          </p:cNvCxnSpPr>
          <p:nvPr/>
        </p:nvCxnSpPr>
        <p:spPr>
          <a:xfrm flipV="1">
            <a:off x="3935554" y="4590569"/>
            <a:ext cx="1493345" cy="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group of squares with different colored squares&#10;&#10;Description automatically generated">
            <a:extLst>
              <a:ext uri="{FF2B5EF4-FFF2-40B4-BE49-F238E27FC236}">
                <a16:creationId xmlns:a16="http://schemas.microsoft.com/office/drawing/2014/main" id="{90F72518-9B22-7FA0-7456-00AA77EB03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0" y="1544565"/>
            <a:ext cx="2073188" cy="1036594"/>
          </a:xfrm>
          <a:prstGeom prst="rect">
            <a:avLst/>
          </a:prstGeom>
        </p:spPr>
      </p:pic>
      <p:pic>
        <p:nvPicPr>
          <p:cNvPr id="57" name="Picture 56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3DC69E83-B1B3-A665-40ED-4ADCDBF854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04" y="524723"/>
            <a:ext cx="2549608" cy="1274804"/>
          </a:xfrm>
          <a:prstGeom prst="rect">
            <a:avLst/>
          </a:prstGeom>
        </p:spPr>
      </p:pic>
      <p:pic>
        <p:nvPicPr>
          <p:cNvPr id="58" name="Picture 57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EBEFBFD5-6855-89B5-A237-B025139191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" y="3539971"/>
            <a:ext cx="2549608" cy="1274804"/>
          </a:xfrm>
          <a:prstGeom prst="rect">
            <a:avLst/>
          </a:prstGeom>
        </p:spPr>
      </p:pic>
      <p:pic>
        <p:nvPicPr>
          <p:cNvPr id="60" name="Picture 59" descr="A collage of pixelated characters&#10;&#10;Description automatically generated">
            <a:extLst>
              <a:ext uri="{FF2B5EF4-FFF2-40B4-BE49-F238E27FC236}">
                <a16:creationId xmlns:a16="http://schemas.microsoft.com/office/drawing/2014/main" id="{167E9010-CDED-E282-E916-618BC480CD1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6321" r="7701" b="5817"/>
          <a:stretch/>
        </p:blipFill>
        <p:spPr>
          <a:xfrm>
            <a:off x="6721755" y="3916219"/>
            <a:ext cx="2207889" cy="11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1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BE5F69-2783-0CC5-31BD-746AC074CC00}"/>
              </a:ext>
            </a:extLst>
          </p:cNvPr>
          <p:cNvGrpSpPr/>
          <p:nvPr/>
        </p:nvGrpSpPr>
        <p:grpSpPr>
          <a:xfrm>
            <a:off x="-466169" y="-14923049"/>
            <a:ext cx="10690897" cy="22459488"/>
            <a:chOff x="-149754" y="-7487999"/>
            <a:chExt cx="10690897" cy="22459488"/>
          </a:xfrm>
        </p:grpSpPr>
        <p:pic>
          <p:nvPicPr>
            <p:cNvPr id="3" name="Picture 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2AAECB9-04B1-3E5A-A168-78077D900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2719E13-A9E9-A620-2D99-430C41DC9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1287FFA-F22D-8414-6609-9989F4E69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C2FAB505-3B2F-31D2-124D-7C6AF8ADB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4079D4E-E332-A988-1DDF-83452C1A7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2830A13B-3A2C-BE02-9289-F55C369A6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0" name="Picture 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63A1DA0E-CDDC-4C02-BE7D-E9CF07D78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1" name="Picture 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4C86DE8-CF7A-B2F7-42BC-8353E5C8D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1B698C3-47DE-2BC8-A863-AC6607D1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EB35E3CB-777C-9E12-EB67-C74AE54CF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FBE30B4-DD0D-9CB3-8BD1-422C6DAB7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E47E8F2-5B0D-8A90-29D7-2B8C9D93C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CE5BC33-4363-5135-0671-18CB95E69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4D3FF83-F11D-E7C0-C87C-485BD451C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0EE4669A-64ED-A81F-E1EE-248D01E1C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1374D55B-A2C0-4401-1784-E9FC4EF32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145A76E-5B37-FADC-4975-83A690210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22C515B-E1FF-F82B-5DA1-F075A615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E51694C-8DB7-8EAE-46D3-9880FBD43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C81E69E-3F88-3F50-4D2E-BE99F6F9A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4B52221-B224-52BF-C8AA-EE758CE35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B1B620F-6BCC-DFAC-863B-4F8AD572F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46AA450-00F0-85AD-A8C8-A3C6AA823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A824A61-30C2-AF41-8415-E060841C9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633BCCA-C35F-A5C3-165B-682EC8489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88E0A9F-1BF2-45F5-B69D-EA8F95EAD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B1A5F401-89CA-E601-AF56-B2E0B00A1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4A124E0F-C384-2D32-3923-518CDEC5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9FB4AEA5-225B-10DF-758A-E517A9DD9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C1DC310F-22C5-9CD2-C6D8-22CF3E6C7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118FC974-B7E7-5340-EA8A-FFC6C10F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9D05FE34-EE74-0FBF-3D5C-D9D8BDA03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3094A080-BD79-9D33-E2CF-9F13C5E70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6B10EF8A-AE77-098D-1F79-836176F41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08AACF34-7E8E-0E69-630D-76ADFFC35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981221F-A2DD-6273-70A9-4CBD5836C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18A0FD5-7C15-EBEF-4540-A1CFC17EC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A611C89-DE07-4CEA-A5C2-B9B3CE7D0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3FF007B-2F89-EF5B-7A82-74B515753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955723D-5FB7-5C4D-7342-F23186601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31D178D-2F47-56A1-22DE-1250F3A9C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A1E8A5E-89BD-F568-4941-AA89FAEA9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51" name="Picture 5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E16F05D-1B96-4E0E-264C-B038E0D1F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53" name="Picture 5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283A5BE-54C9-C0CF-0BA1-F994631F6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2142573"/>
            <a:ext cx="4001197" cy="496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Architecture Overview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37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8F653E2-BA48-4402-C58A-21FF3B49EC70}"/>
              </a:ext>
            </a:extLst>
          </p:cNvPr>
          <p:cNvGrpSpPr/>
          <p:nvPr/>
        </p:nvGrpSpPr>
        <p:grpSpPr>
          <a:xfrm>
            <a:off x="-271674" y="-3078480"/>
            <a:ext cx="10690897" cy="22459488"/>
            <a:chOff x="-149754" y="-7487999"/>
            <a:chExt cx="10690897" cy="22459488"/>
          </a:xfrm>
        </p:grpSpPr>
        <p:pic>
          <p:nvPicPr>
            <p:cNvPr id="18" name="Picture 1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CD35DB6-7EF6-5DF4-1DE4-9C9F23D9A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19" name="Picture 1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D17D0F1-516C-ACA9-BD04-BDD58E18B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20" name="Picture 1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81B98F1-84A9-7188-4601-10F4D153C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21" name="Picture 20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40EB77B-6D0A-D5E2-F0C6-8E33D726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22" name="Picture 21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3310B04D-C3AE-106F-40D9-815BBF7D7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23" name="Picture 2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8235EF05-18C6-CCD1-7A94-F8758E28D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24" name="Picture 23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5CBBBF24-8450-9FFC-D752-62CBFEB4F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A0FC567-FE74-3024-A770-8D1A99A65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FB37B0B-B368-1A93-11C5-9A1127B73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27" name="Picture 26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E996C30-47C1-871F-0D18-0341668BB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28" name="Picture 2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E153F4B-CD4B-0654-DB69-FB77B0609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29" name="Picture 2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43D3A52-B690-A9C6-0618-A5BFE77BC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30" name="Picture 29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1E04B68-F1DA-4959-263B-91B1C364B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31" name="Picture 3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0FE5054-4EB3-3554-454A-CAB485708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32" name="Picture 31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D8D03B92-2EFD-C427-9152-B8EBA044A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33" name="Picture 32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8D483D35-CF47-7592-B712-2E2ACA700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34" name="Picture 3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504DEF6-63FB-3C20-EB07-B46236937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35" name="Picture 3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F43B824-3A1E-486B-4C1F-EBCC66C39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36" name="Picture 3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018C68E-F12D-55A3-DF40-6622D0F14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37" name="Picture 3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E448AE9-C6FE-0236-0189-ACB859C5E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38" name="Picture 3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DAC30E8-59D1-7329-EC5D-A0CE41E74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39" name="Picture 3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CF434B2-32B4-5461-1EAC-EAD6D27B0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40" name="Picture 39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9AD0A06-6258-E887-4F94-0C0326B11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41" name="Picture 40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6338E9BD-5214-6D7C-E1A0-6F82E3E78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42" name="Picture 41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91B5E13-CB1F-CABB-7E00-EA6B4637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43" name="Picture 42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4996E7C6-D90D-F699-8F38-733AC2859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44" name="Picture 43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B00F31BA-8072-AEB2-5B61-867475590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72D253A9-5A24-6AE3-FE1D-66C8B11E3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46" name="Picture 45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E863AE97-9076-96A9-328D-971851033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B542037C-A9AA-55BE-63DC-6ED177954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48" name="Picture 4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6ECFFF4F-2B5F-BBA2-E1A6-05F37708F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A3888528-E321-AAA6-E9F3-EC72E0770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50" name="Picture 49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F004FFCF-E92F-7DB3-2BFA-240FE7015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51" name="Picture 50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752E5E83-D171-DB4C-71B9-A9B57F18A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52" name="Picture 51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5E430DC7-3664-F6DE-FB81-701CCF3A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53" name="Picture 5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5A82137-182B-BBA0-281E-B81749A3A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54" name="Picture 5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0BE5FF7-3FBA-856F-59D9-5B4F8B866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55" name="Picture 5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B7A0C8D-1B87-88E6-B87D-D11D21D4D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56" name="Picture 5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201619B-7F8A-E4F6-C8A7-664E96B25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57" name="Picture 5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D3114A2-7C72-3EDF-AF6D-64585B12E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58" name="Picture 5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A9155379-B513-1851-5DF5-8EFFDC594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59" name="Picture 5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36DFA81-1D33-196D-D99B-2862C0B4E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60" name="Picture 5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B442633-8859-8E6B-34F3-C52D12DCD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61" name="Picture 6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4C19420-37C0-E425-9AED-4A7656D78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943941E-5DED-C57F-AF00-F68DEE55BB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650" y="567943"/>
            <a:ext cx="8064698" cy="40076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C60FED4-B57A-D31A-9A6F-5B5BB11F7975}"/>
              </a:ext>
            </a:extLst>
          </p:cNvPr>
          <p:cNvGrpSpPr/>
          <p:nvPr/>
        </p:nvGrpSpPr>
        <p:grpSpPr>
          <a:xfrm>
            <a:off x="635431" y="658678"/>
            <a:ext cx="1322418" cy="2998922"/>
            <a:chOff x="635431" y="658678"/>
            <a:chExt cx="1322418" cy="299892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838C25D-60D5-427F-B9AE-30E0D08B204F}"/>
                </a:ext>
              </a:extLst>
            </p:cNvPr>
            <p:cNvSpPr/>
            <p:nvPr/>
          </p:nvSpPr>
          <p:spPr>
            <a:xfrm>
              <a:off x="953146" y="1658319"/>
              <a:ext cx="526943" cy="54244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D9301E-485C-9FC5-8EC5-6E8FA04B7D03}"/>
                </a:ext>
              </a:extLst>
            </p:cNvPr>
            <p:cNvSpPr/>
            <p:nvPr/>
          </p:nvSpPr>
          <p:spPr>
            <a:xfrm>
              <a:off x="635431" y="658678"/>
              <a:ext cx="1322418" cy="299892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3C7FE0-61D6-1FD8-9008-96943626F275}"/>
              </a:ext>
            </a:extLst>
          </p:cNvPr>
          <p:cNvGrpSpPr/>
          <p:nvPr/>
        </p:nvGrpSpPr>
        <p:grpSpPr>
          <a:xfrm>
            <a:off x="2053630" y="511444"/>
            <a:ext cx="4866363" cy="999641"/>
            <a:chOff x="2053630" y="511444"/>
            <a:chExt cx="4866363" cy="99964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EE7DA13-213D-B2B6-1205-A8CB4FE6EBF9}"/>
                </a:ext>
              </a:extLst>
            </p:cNvPr>
            <p:cNvSpPr/>
            <p:nvPr/>
          </p:nvSpPr>
          <p:spPr>
            <a:xfrm>
              <a:off x="5592306" y="567943"/>
              <a:ext cx="526943" cy="54244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B35D93-FBED-F1DE-3D08-695731074E56}"/>
                </a:ext>
              </a:extLst>
            </p:cNvPr>
            <p:cNvSpPr/>
            <p:nvPr/>
          </p:nvSpPr>
          <p:spPr>
            <a:xfrm>
              <a:off x="2053630" y="511444"/>
              <a:ext cx="4866363" cy="99964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803A12-A98C-247F-B051-2E46C6832BF6}"/>
              </a:ext>
            </a:extLst>
          </p:cNvPr>
          <p:cNvGrpSpPr/>
          <p:nvPr/>
        </p:nvGrpSpPr>
        <p:grpSpPr>
          <a:xfrm>
            <a:off x="2994069" y="1400659"/>
            <a:ext cx="3628876" cy="2231757"/>
            <a:chOff x="2994069" y="1400659"/>
            <a:chExt cx="3628876" cy="223175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2DEF521-35EC-8B11-C7C0-6D327FA8DE91}"/>
                </a:ext>
              </a:extLst>
            </p:cNvPr>
            <p:cNvSpPr/>
            <p:nvPr/>
          </p:nvSpPr>
          <p:spPr>
            <a:xfrm>
              <a:off x="6096002" y="1658319"/>
              <a:ext cx="526943" cy="54244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E06D26-A2EA-0127-A656-EB9436C18785}"/>
                </a:ext>
              </a:extLst>
            </p:cNvPr>
            <p:cNvSpPr/>
            <p:nvPr/>
          </p:nvSpPr>
          <p:spPr>
            <a:xfrm>
              <a:off x="2994069" y="1400659"/>
              <a:ext cx="3628876" cy="22317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6EEB12-BB1E-186E-580D-58F013E83706}"/>
              </a:ext>
            </a:extLst>
          </p:cNvPr>
          <p:cNvGrpSpPr/>
          <p:nvPr/>
        </p:nvGrpSpPr>
        <p:grpSpPr>
          <a:xfrm>
            <a:off x="7157635" y="567942"/>
            <a:ext cx="1363850" cy="3841325"/>
            <a:chOff x="7157635" y="567942"/>
            <a:chExt cx="1363850" cy="384132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4306FC-855F-097F-A4D0-536E8333B948}"/>
                </a:ext>
              </a:extLst>
            </p:cNvPr>
            <p:cNvSpPr/>
            <p:nvPr/>
          </p:nvSpPr>
          <p:spPr>
            <a:xfrm>
              <a:off x="7994542" y="2740617"/>
              <a:ext cx="526943" cy="54244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7EB08F-D31D-A30B-4E6F-549BEA6A7A78}"/>
                </a:ext>
              </a:extLst>
            </p:cNvPr>
            <p:cNvSpPr/>
            <p:nvPr/>
          </p:nvSpPr>
          <p:spPr>
            <a:xfrm>
              <a:off x="7157635" y="567942"/>
              <a:ext cx="1363850" cy="384132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742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98A293-E12B-4114-5976-DBBAE5CBA96B}"/>
              </a:ext>
            </a:extLst>
          </p:cNvPr>
          <p:cNvGrpSpPr/>
          <p:nvPr/>
        </p:nvGrpSpPr>
        <p:grpSpPr>
          <a:xfrm>
            <a:off x="-466169" y="-14923049"/>
            <a:ext cx="10690897" cy="22459488"/>
            <a:chOff x="-149754" y="-7487999"/>
            <a:chExt cx="10690897" cy="22459488"/>
          </a:xfrm>
        </p:grpSpPr>
        <p:pic>
          <p:nvPicPr>
            <p:cNvPr id="3" name="Picture 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EE427C9-737C-04CA-F2D9-55A86263A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4" name="Picture 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1567124-0658-E943-458F-C77CA82DB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6" name="Picture 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4C8E265-C0C3-5E09-2638-5C6ED71C4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7" name="Picture 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83040419-B304-F744-0945-000A91CDB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8" name="Picture 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29D3A0A0-D55B-45F3-FCDF-55A2188AB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" name="Picture 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48F2DF14-B986-4C90-F2FB-A4787D007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10" name="Picture 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F6966067-7990-5C39-9145-CEA8B550F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11" name="Picture 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D8CC76C-E273-7EFD-0335-B949D8D91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12" name="Picture 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626AB0C-944D-5381-5867-9283964F5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4" name="Picture 1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9B541C4E-3E3B-CEF6-8AB7-21CAA98FE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5" name="Picture 1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343D30ED-3084-8BEB-76ED-4CC3559DE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6" name="Picture 1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BF86C78-0FB3-02D8-5234-C139B1AA9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7" name="Picture 1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E5351EE-C6F2-99D5-A5E9-DB8DDA241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8" name="Picture 1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2D9F5F4-F804-969F-92E9-A568EFEF7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9" name="Picture 18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57A96DE9-137D-D030-EC4C-A95150A15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20" name="Picture 1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74DBCADF-21A3-852C-A89E-FFE67508C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21" name="Picture 20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2F94F065-661F-3BA0-0888-CF04195E6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22" name="Picture 2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3937F67-5747-6492-4B59-293F901A6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23" name="Picture 2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BAAF9C5-1475-F758-91D8-71B892FA0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24" name="Picture 2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2B8D3B6-86DE-CA11-000E-42E2FAD08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25" name="Picture 24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D96CBCA-2CCB-84A0-7A2A-3FB7F10CB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26" name="Picture 2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468E323-63BD-A69D-4956-A15D6A39E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27" name="Picture 2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2AA2091-D24D-7CB4-5B05-F50E22EB2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28" name="Picture 27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C6567343-852D-193C-349F-746918C19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29" name="Picture 28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6156F0F7-C006-E490-1106-A3AE472E0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30" name="Picture 29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AE5304D0-7776-CC59-12CC-A503F34C7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31" name="Picture 30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00CF63D-ACA9-870D-E871-A0BE1959C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32" name="Picture 31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E364A3D-2732-F9E6-E0DA-7C08DC992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33" name="Picture 32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794A26B4-BF0D-84CC-AEF1-A68961379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34" name="Picture 33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BB473487-66DE-915D-F974-C4D7A03DB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35" name="Picture 3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241C43C6-09FC-1618-C7F8-48CBC67EC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36" name="Picture 35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F01ABE78-4113-4AA4-10B4-EB869554C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37" name="Picture 36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145C0258-B686-0082-0F25-25F890081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38" name="Picture 37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CF67980-B9E5-1A0A-6BB6-D78F28BB7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39" name="Picture 38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40B0F717-AF9E-0E30-1BB5-42A27D51A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40" name="Picture 3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004B0688-D8E0-C3CD-1F21-59753D77B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41" name="Picture 4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F83711B-7A85-B85A-6B7C-3E4E9B2EE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42" name="Picture 4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56FDE07-F764-1A98-A719-387DA57E1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43" name="Picture 4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D79AFF5-CC76-855F-59A9-3C0453E84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45" name="Picture 4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235E615-AA78-2797-13AC-8B268EF61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47" name="Picture 4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F68CA33-234D-7B4C-9E1E-DED4A3998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22DBBC6-2D0C-FB55-0344-1B7BCF741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51" name="Picture 5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8C4C587-8C08-9A2D-C280-141FC303C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53" name="Picture 5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9FB2AB6-4A6D-352F-589C-76AA33E47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2142573"/>
            <a:ext cx="4001197" cy="4966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Pixel Space to Latent Space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22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052506C0-4C85-E350-AC07-D83ACF9E0184}"/>
              </a:ext>
            </a:extLst>
          </p:cNvPr>
          <p:cNvGrpSpPr/>
          <p:nvPr/>
        </p:nvGrpSpPr>
        <p:grpSpPr>
          <a:xfrm>
            <a:off x="-271674" y="-3465819"/>
            <a:ext cx="10690897" cy="22459488"/>
            <a:chOff x="-149754" y="-7487999"/>
            <a:chExt cx="10690897" cy="22459488"/>
          </a:xfrm>
        </p:grpSpPr>
        <p:pic>
          <p:nvPicPr>
            <p:cNvPr id="91" name="Picture 9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0C06C65-A9BD-B824-41D3-FB4335D3E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92" name="Picture 9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759DFAD4-9E63-8D28-86EB-8AE0CA029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93" name="Picture 9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EBE929F9-3468-AD1A-F2AE-AA12733CB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94" name="Picture 93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BCB40A71-3479-7582-C9F2-8C07E516C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95" name="Picture 94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A76B3095-0708-5826-9217-A429F1B2C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96" name="Picture 95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90835CC7-4EAC-0749-744C-D3455F4B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97" name="Picture 96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E0C0404C-4446-F3C9-6C35-350F30508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98" name="Picture 9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BF624945-61AF-B5EF-231E-4310AE0BE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99" name="Picture 9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EC5B570D-476A-8E22-B17B-E08433B96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100" name="Picture 99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8F4ECF07-E27E-E362-2955-A17A71FED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101" name="Picture 10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5324F3C-63B9-D783-6B95-742E2B3CA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102" name="Picture 10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703E14A-63CE-DDA0-CDBC-53363D123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103" name="Picture 10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027D7AE0-6203-F7C1-F012-233CBB908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104" name="Picture 103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127D5C7-68DC-1433-80C6-1B25C2803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105" name="Picture 104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C908A523-522D-E8D1-9725-2D96BB9DD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106" name="Picture 105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0D93C495-91F0-BD08-D49D-A16F9DDC9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107" name="Picture 106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6D40861-657B-EE90-EFEB-E5514E737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108" name="Picture 10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5BC3B8E-04BC-F866-DF5A-2C119D55F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109" name="Picture 10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14E6A20-4601-0DCB-8C17-462B03140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110" name="Picture 109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3012521-BC35-B700-469D-48D1D1ED6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111" name="Picture 11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6011B215-B5E1-85ED-E162-B87D02E80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112" name="Picture 11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16D3F37-876A-647E-110A-0261EB7D4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113" name="Picture 112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1561F7E5-6AA9-D53C-4A67-F1F372304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114" name="Picture 113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F55E9041-458D-0C49-6C83-CC7396359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115" name="Picture 114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E84633DF-24BA-57EE-0067-49BE075E9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116" name="Picture 115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52B6B7B6-90E0-DDFA-99E0-1C8838060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117" name="Picture 116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B6E50BDC-293B-4E67-125D-C3F3D32D9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118" name="Picture 117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AAF2B3F6-9CE8-189E-2C46-1EAEE3AC6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119" name="Picture 118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9B5BE02B-D61A-E0E7-DCB5-6284F4B1C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120" name="Picture 119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B143F987-5DAF-7CF8-ED52-314D26FA8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121" name="Picture 120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18418E68-9863-52F8-6633-06012F8E7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122" name="Picture 121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4CDDC74F-A938-32A6-9AF6-AA8531A08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123" name="Picture 122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1EE308C-4C7F-CC26-7E40-B5778EBB2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124" name="Picture 123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CD3B44B3-8805-21DF-2583-C76F11885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125" name="Picture 124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290A15E3-ECD0-335C-7BB1-8E1B1C325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126" name="Picture 12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BED3651E-F36E-9369-2005-907E8AFF9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127" name="Picture 12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53A12B75-4476-E700-66E6-7A99F76F5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128" name="Picture 12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A2C68CA-03AB-0C6A-B9B8-60404938E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129" name="Picture 12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3E397EEE-7536-3A5D-EED9-92C5DA197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130" name="Picture 12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5E4425C-789D-6AA7-4A14-A32EE7075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131" name="Picture 13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9A522326-BB83-F786-6556-B33FAFC44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132" name="Picture 13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FB42A8E-02CA-7DBD-9CEB-A2F3C335E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133" name="Picture 132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7F487D9-E039-E3AC-2DC6-459FCA17E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134" name="Picture 13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6C057A4-9B6B-6BD8-5EF9-C5DB7DBC7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4206" y="817953"/>
            <a:ext cx="3921125" cy="545115"/>
          </a:xfrm>
        </p:spPr>
        <p:txBody>
          <a:bodyPr/>
          <a:lstStyle/>
          <a:p>
            <a:r>
              <a:rPr lang="en-US" dirty="0"/>
              <a:t>Latent Space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1402F70B-10CE-F883-768B-E739607E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485" y="1635677"/>
            <a:ext cx="4656010" cy="3353804"/>
          </a:xfrm>
        </p:spPr>
        <p:txBody>
          <a:bodyPr anchor="t">
            <a:normAutofit fontScale="92500"/>
          </a:bodyPr>
          <a:lstStyle/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Also known as embedding space.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A learned mathematical space of representations of the data.</a:t>
            </a:r>
          </a:p>
          <a:p>
            <a:pPr>
              <a:buFont typeface="System Font Regular"/>
              <a:buChar char="-"/>
            </a:pPr>
            <a:endParaRPr lang="en-US" sz="2600" dirty="0">
              <a:solidFill>
                <a:srgbClr val="000000"/>
              </a:solidFill>
            </a:endParaRPr>
          </a:p>
          <a:p>
            <a:pPr>
              <a:buFont typeface="System Font Regular"/>
              <a:buChar char="-"/>
            </a:pPr>
            <a:r>
              <a:rPr lang="en-US" sz="2600" dirty="0">
                <a:solidFill>
                  <a:srgbClr val="000000"/>
                </a:solidFill>
              </a:rPr>
              <a:t>Typically unintuitive and hard to interpret, but effective if employed well. </a:t>
            </a:r>
          </a:p>
        </p:txBody>
      </p:sp>
      <p:pic>
        <p:nvPicPr>
          <p:cNvPr id="183" name="Picture 182" descr="A diagram of a process&#10;&#10;Description automatically generated">
            <a:extLst>
              <a:ext uri="{FF2B5EF4-FFF2-40B4-BE49-F238E27FC236}">
                <a16:creationId xmlns:a16="http://schemas.microsoft.com/office/drawing/2014/main" id="{87CF5BBF-5A9A-67FB-2907-CAD713046C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41" y="1531093"/>
            <a:ext cx="4141517" cy="23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EA311980-4992-122D-B411-D9DE622355AE}"/>
              </a:ext>
            </a:extLst>
          </p:cNvPr>
          <p:cNvGrpSpPr/>
          <p:nvPr/>
        </p:nvGrpSpPr>
        <p:grpSpPr>
          <a:xfrm>
            <a:off x="-271674" y="-5733952"/>
            <a:ext cx="10690897" cy="22459488"/>
            <a:chOff x="-149754" y="-7487999"/>
            <a:chExt cx="10690897" cy="22459488"/>
          </a:xfrm>
        </p:grpSpPr>
        <p:pic>
          <p:nvPicPr>
            <p:cNvPr id="49" name="Picture 4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9E7C6DE-BCF0-2F24-9AAC-F748C4637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0813" r="78498" b="69271"/>
            <a:stretch/>
          </p:blipFill>
          <p:spPr>
            <a:xfrm rot="1288882">
              <a:off x="1145940" y="-7058939"/>
              <a:ext cx="700523" cy="728420"/>
            </a:xfrm>
            <a:prstGeom prst="rect">
              <a:avLst/>
            </a:prstGeom>
          </p:spPr>
        </p:pic>
        <p:pic>
          <p:nvPicPr>
            <p:cNvPr id="50" name="Picture 4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B9850A5-CAFF-6C2D-0C66-68967E6CA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10680" r="78273" b="69192"/>
            <a:stretch/>
          </p:blipFill>
          <p:spPr>
            <a:xfrm rot="19968047">
              <a:off x="1042984" y="-5164076"/>
              <a:ext cx="950586" cy="963619"/>
            </a:xfrm>
            <a:prstGeom prst="rect">
              <a:avLst/>
            </a:prstGeom>
          </p:spPr>
        </p:pic>
        <p:pic>
          <p:nvPicPr>
            <p:cNvPr id="51" name="Picture 5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2C1572A-CBF4-B3A6-C902-3B2B13E65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1" t="11162" r="78493" b="70024"/>
            <a:stretch/>
          </p:blipFill>
          <p:spPr>
            <a:xfrm>
              <a:off x="875312" y="-3579728"/>
              <a:ext cx="1314776" cy="1291565"/>
            </a:xfrm>
            <a:prstGeom prst="rect">
              <a:avLst/>
            </a:prstGeom>
          </p:spPr>
        </p:pic>
        <p:pic>
          <p:nvPicPr>
            <p:cNvPr id="52" name="Picture 51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D50FB6FD-06C9-636A-9482-056B8856E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3" t="10719" r="78747" b="69108"/>
            <a:stretch/>
          </p:blipFill>
          <p:spPr>
            <a:xfrm rot="3631160">
              <a:off x="1117508" y="-1913230"/>
              <a:ext cx="692753" cy="737854"/>
            </a:xfrm>
            <a:prstGeom prst="rect">
              <a:avLst/>
            </a:prstGeom>
          </p:spPr>
        </p:pic>
        <p:pic>
          <p:nvPicPr>
            <p:cNvPr id="53" name="Picture 52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B6CB24AC-3AF3-CF84-08AE-E7E32FA6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7" t="11090" r="78465" b="70043"/>
            <a:stretch/>
          </p:blipFill>
          <p:spPr>
            <a:xfrm>
              <a:off x="341627" y="-1169774"/>
              <a:ext cx="1016767" cy="966178"/>
            </a:xfrm>
            <a:prstGeom prst="rect">
              <a:avLst/>
            </a:prstGeom>
          </p:spPr>
        </p:pic>
        <p:pic>
          <p:nvPicPr>
            <p:cNvPr id="54" name="Picture 53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B640540F-7965-FCDE-7207-B3121B70B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4" t="10627" r="79104" b="70505"/>
            <a:stretch/>
          </p:blipFill>
          <p:spPr>
            <a:xfrm rot="2791836">
              <a:off x="885274" y="-179532"/>
              <a:ext cx="1069220" cy="1082024"/>
            </a:xfrm>
            <a:prstGeom prst="rect">
              <a:avLst/>
            </a:prstGeom>
          </p:spPr>
        </p:pic>
        <p:pic>
          <p:nvPicPr>
            <p:cNvPr id="55" name="Picture 54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C1C94EC9-2ED5-9480-D0DE-0945EF24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10886" r="78860" b="69623"/>
            <a:stretch/>
          </p:blipFill>
          <p:spPr>
            <a:xfrm>
              <a:off x="-126568" y="940429"/>
              <a:ext cx="1298941" cy="1357985"/>
            </a:xfrm>
            <a:prstGeom prst="rect">
              <a:avLst/>
            </a:prstGeom>
          </p:spPr>
        </p:pic>
        <p:pic>
          <p:nvPicPr>
            <p:cNvPr id="56" name="Picture 5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F59E8D52-9F43-A0F6-915C-499F1FF2D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11310" r="77821" b="69794"/>
            <a:stretch/>
          </p:blipFill>
          <p:spPr>
            <a:xfrm rot="19664257">
              <a:off x="7026229" y="982199"/>
              <a:ext cx="1801337" cy="1722283"/>
            </a:xfrm>
            <a:prstGeom prst="rect">
              <a:avLst/>
            </a:prstGeom>
          </p:spPr>
        </p:pic>
        <p:pic>
          <p:nvPicPr>
            <p:cNvPr id="57" name="Picture 5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03FD8B5-2FAB-D2D3-D47A-84A60FEFE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11008" r="78753" b="70255"/>
            <a:stretch/>
          </p:blipFill>
          <p:spPr>
            <a:xfrm>
              <a:off x="4986922" y="4789449"/>
              <a:ext cx="2768346" cy="2782039"/>
            </a:xfrm>
            <a:prstGeom prst="rect">
              <a:avLst/>
            </a:prstGeom>
          </p:spPr>
        </p:pic>
        <p:pic>
          <p:nvPicPr>
            <p:cNvPr id="58" name="Picture 57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E3772595-DC2D-6C5C-1F70-1A3A34062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t="11351" r="78157" b="70108"/>
            <a:stretch/>
          </p:blipFill>
          <p:spPr>
            <a:xfrm rot="1004448">
              <a:off x="4066210" y="8268417"/>
              <a:ext cx="2797498" cy="2529561"/>
            </a:xfrm>
            <a:prstGeom prst="rect">
              <a:avLst/>
            </a:prstGeom>
          </p:spPr>
        </p:pic>
        <p:pic>
          <p:nvPicPr>
            <p:cNvPr id="59" name="Picture 5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8D03FFD0-D8A1-0EB8-C3AC-1F4D1CE13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4" t="9701" r="78254" b="69794"/>
            <a:stretch/>
          </p:blipFill>
          <p:spPr>
            <a:xfrm rot="18922548">
              <a:off x="6574479" y="3360447"/>
              <a:ext cx="1114002" cy="1114002"/>
            </a:xfrm>
            <a:prstGeom prst="rect">
              <a:avLst/>
            </a:prstGeom>
          </p:spPr>
        </p:pic>
        <p:pic>
          <p:nvPicPr>
            <p:cNvPr id="60" name="Picture 59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2C1BC24-C934-FCD6-E87F-72CE2825A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7" t="30411" r="68810" b="50033"/>
            <a:stretch/>
          </p:blipFill>
          <p:spPr>
            <a:xfrm>
              <a:off x="7484257" y="7982050"/>
              <a:ext cx="3056886" cy="3165223"/>
            </a:xfrm>
            <a:prstGeom prst="rect">
              <a:avLst/>
            </a:prstGeom>
          </p:spPr>
        </p:pic>
        <p:pic>
          <p:nvPicPr>
            <p:cNvPr id="61" name="Picture 6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9EF500EE-F522-98C4-C66A-138A13EA4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t="50815" r="58853" b="29482"/>
            <a:stretch/>
          </p:blipFill>
          <p:spPr>
            <a:xfrm rot="1836633">
              <a:off x="-149754" y="9552591"/>
              <a:ext cx="2373303" cy="2536976"/>
            </a:xfrm>
            <a:prstGeom prst="rect">
              <a:avLst/>
            </a:prstGeom>
          </p:spPr>
        </p:pic>
        <p:pic>
          <p:nvPicPr>
            <p:cNvPr id="62" name="Picture 61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D7465218-36A8-D724-C67B-6724D1F79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5" t="71153" r="49213" b="8932"/>
            <a:stretch/>
          </p:blipFill>
          <p:spPr>
            <a:xfrm>
              <a:off x="2479503" y="11048248"/>
              <a:ext cx="3672821" cy="3923241"/>
            </a:xfrm>
            <a:prstGeom prst="rect">
              <a:avLst/>
            </a:prstGeom>
          </p:spPr>
        </p:pic>
        <p:pic>
          <p:nvPicPr>
            <p:cNvPr id="63" name="Picture 62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67D10F8A-B60D-0614-0902-D4408B6AE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3" t="31588" r="68925" b="49980"/>
            <a:stretch/>
          </p:blipFill>
          <p:spPr>
            <a:xfrm rot="18613470">
              <a:off x="8409012" y="5803761"/>
              <a:ext cx="1517651" cy="1515136"/>
            </a:xfrm>
            <a:prstGeom prst="rect">
              <a:avLst/>
            </a:prstGeom>
          </p:spPr>
        </p:pic>
        <p:pic>
          <p:nvPicPr>
            <p:cNvPr id="64" name="Picture 63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1FDBA22F-5E6F-5365-D9C4-E4F23DDFA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2" t="50655" r="58968" b="29430"/>
            <a:stretch/>
          </p:blipFill>
          <p:spPr>
            <a:xfrm>
              <a:off x="-52129" y="6561328"/>
              <a:ext cx="2007635" cy="2194391"/>
            </a:xfrm>
            <a:prstGeom prst="rect">
              <a:avLst/>
            </a:prstGeom>
          </p:spPr>
        </p:pic>
        <p:pic>
          <p:nvPicPr>
            <p:cNvPr id="65" name="Picture 64" descr="A collection of pixelated characters&#10;&#10;Description automatically generated">
              <a:extLst>
                <a:ext uri="{FF2B5EF4-FFF2-40B4-BE49-F238E27FC236}">
                  <a16:creationId xmlns:a16="http://schemas.microsoft.com/office/drawing/2014/main" id="{3542F8E5-716A-7978-2BD7-CA161F010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3" t="71841" r="49222" b="10253"/>
            <a:stretch/>
          </p:blipFill>
          <p:spPr>
            <a:xfrm rot="1597291">
              <a:off x="2741686" y="7556402"/>
              <a:ext cx="1345759" cy="1338128"/>
            </a:xfrm>
            <a:prstGeom prst="rect">
              <a:avLst/>
            </a:prstGeom>
          </p:spPr>
        </p:pic>
        <p:pic>
          <p:nvPicPr>
            <p:cNvPr id="66" name="Picture 65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C3A26FA1-75FF-F5B1-00F8-F432EA146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6" t="30065" r="68963" b="49802"/>
            <a:stretch/>
          </p:blipFill>
          <p:spPr>
            <a:xfrm rot="1836280">
              <a:off x="7849474" y="3495872"/>
              <a:ext cx="1586895" cy="1753436"/>
            </a:xfrm>
            <a:prstGeom prst="rect">
              <a:avLst/>
            </a:prstGeom>
          </p:spPr>
        </p:pic>
        <p:pic>
          <p:nvPicPr>
            <p:cNvPr id="67" name="Picture 66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5EADBB8-02B5-FE78-9801-B7D6C205F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1469" r="58900" b="29887"/>
            <a:stretch/>
          </p:blipFill>
          <p:spPr>
            <a:xfrm rot="18853416">
              <a:off x="50227" y="4426703"/>
              <a:ext cx="1307172" cy="1307168"/>
            </a:xfrm>
            <a:prstGeom prst="rect">
              <a:avLst/>
            </a:prstGeom>
          </p:spPr>
        </p:pic>
        <p:pic>
          <p:nvPicPr>
            <p:cNvPr id="68" name="Picture 67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A445E3C3-1C8F-7D98-01B0-70E42C640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6" t="70961" r="48441" b="9336"/>
            <a:stretch/>
          </p:blipFill>
          <p:spPr>
            <a:xfrm rot="20036763">
              <a:off x="2277829" y="4493509"/>
              <a:ext cx="2069205" cy="2075252"/>
            </a:xfrm>
            <a:prstGeom prst="rect">
              <a:avLst/>
            </a:prstGeom>
          </p:spPr>
        </p:pic>
        <p:pic>
          <p:nvPicPr>
            <p:cNvPr id="69" name="Picture 68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2664A8BB-A2CF-0D4C-7F76-98B058A78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0" t="31265" r="68498" b="49879"/>
            <a:stretch/>
          </p:blipFill>
          <p:spPr>
            <a:xfrm rot="2362126">
              <a:off x="231630" y="2565797"/>
              <a:ext cx="1058334" cy="1070362"/>
            </a:xfrm>
            <a:prstGeom prst="rect">
              <a:avLst/>
            </a:prstGeom>
          </p:spPr>
        </p:pic>
        <p:pic>
          <p:nvPicPr>
            <p:cNvPr id="70" name="Picture 69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4F4E9E4A-E254-244D-B10E-4448C6312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51180" r="58570" b="29328"/>
            <a:stretch/>
          </p:blipFill>
          <p:spPr>
            <a:xfrm>
              <a:off x="1815002" y="2836805"/>
              <a:ext cx="1526750" cy="1498785"/>
            </a:xfrm>
            <a:prstGeom prst="rect">
              <a:avLst/>
            </a:prstGeom>
          </p:spPr>
        </p:pic>
        <p:pic>
          <p:nvPicPr>
            <p:cNvPr id="71" name="Picture 70" descr="A collection of cartoon characters&#10;&#10;Description automatically generated">
              <a:extLst>
                <a:ext uri="{FF2B5EF4-FFF2-40B4-BE49-F238E27FC236}">
                  <a16:creationId xmlns:a16="http://schemas.microsoft.com/office/drawing/2014/main" id="{50EE3EEC-9E94-BEAC-8AF4-27A0D921D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7" t="71731" r="48719" b="8168"/>
            <a:stretch/>
          </p:blipFill>
          <p:spPr>
            <a:xfrm rot="2361951">
              <a:off x="3846176" y="3482771"/>
              <a:ext cx="697425" cy="735201"/>
            </a:xfrm>
            <a:prstGeom prst="rect">
              <a:avLst/>
            </a:prstGeom>
          </p:spPr>
        </p:pic>
        <p:pic>
          <p:nvPicPr>
            <p:cNvPr id="72" name="Picture 71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16B5CDFF-7B08-DDA0-9598-DBD01B8F5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5" t="30790" r="68538" b="49109"/>
            <a:stretch/>
          </p:blipFill>
          <p:spPr>
            <a:xfrm rot="18896289">
              <a:off x="1648148" y="1371421"/>
              <a:ext cx="1083881" cy="1097279"/>
            </a:xfrm>
            <a:prstGeom prst="rect">
              <a:avLst/>
            </a:prstGeom>
          </p:spPr>
        </p:pic>
        <p:pic>
          <p:nvPicPr>
            <p:cNvPr id="73" name="Picture 72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E7F2EDEE-3E9F-75BF-8B16-BAA4DC314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51552" r="58869" b="29634"/>
            <a:stretch/>
          </p:blipFill>
          <p:spPr>
            <a:xfrm rot="7402056">
              <a:off x="3117369" y="1510335"/>
              <a:ext cx="1287626" cy="1299391"/>
            </a:xfrm>
            <a:prstGeom prst="rect">
              <a:avLst/>
            </a:prstGeom>
          </p:spPr>
        </p:pic>
        <p:pic>
          <p:nvPicPr>
            <p:cNvPr id="74" name="Picture 73" descr="A group of pixelated characters&#10;&#10;Description automatically generated">
              <a:extLst>
                <a:ext uri="{FF2B5EF4-FFF2-40B4-BE49-F238E27FC236}">
                  <a16:creationId xmlns:a16="http://schemas.microsoft.com/office/drawing/2014/main" id="{81FA08C0-D078-4998-7626-DCCB335B3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2" t="70366" r="48730" b="7017"/>
            <a:stretch/>
          </p:blipFill>
          <p:spPr>
            <a:xfrm>
              <a:off x="4828668" y="1226620"/>
              <a:ext cx="1975245" cy="2249931"/>
            </a:xfrm>
            <a:prstGeom prst="rect">
              <a:avLst/>
            </a:prstGeom>
          </p:spPr>
        </p:pic>
        <p:pic>
          <p:nvPicPr>
            <p:cNvPr id="75" name="Picture 74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16B5982A-D902-8EFB-8695-71DBE2ABD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9" t="30623" r="68849" b="49885"/>
            <a:stretch/>
          </p:blipFill>
          <p:spPr>
            <a:xfrm>
              <a:off x="2864480" y="-304078"/>
              <a:ext cx="1503459" cy="1571799"/>
            </a:xfrm>
            <a:prstGeom prst="rect">
              <a:avLst/>
            </a:prstGeom>
          </p:spPr>
        </p:pic>
        <p:pic>
          <p:nvPicPr>
            <p:cNvPr id="76" name="Picture 75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066FB38D-D9FB-9F0E-4ECC-0C5336F81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2" t="51496" r="58966" b="30748"/>
            <a:stretch/>
          </p:blipFill>
          <p:spPr>
            <a:xfrm rot="17636180">
              <a:off x="4948630" y="-181191"/>
              <a:ext cx="1249895" cy="1190293"/>
            </a:xfrm>
            <a:prstGeom prst="rect">
              <a:avLst/>
            </a:prstGeom>
          </p:spPr>
        </p:pic>
        <p:pic>
          <p:nvPicPr>
            <p:cNvPr id="77" name="Picture 76" descr="A group of squares with different colored characters&#10;&#10;Description automatically generated">
              <a:extLst>
                <a:ext uri="{FF2B5EF4-FFF2-40B4-BE49-F238E27FC236}">
                  <a16:creationId xmlns:a16="http://schemas.microsoft.com/office/drawing/2014/main" id="{C03DB9E4-0030-3468-78CA-B7BEA534A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1" t="71445" r="48832" b="10040"/>
            <a:stretch/>
          </p:blipFill>
          <p:spPr>
            <a:xfrm rot="2973288">
              <a:off x="7729709" y="-325113"/>
              <a:ext cx="1433923" cy="1373184"/>
            </a:xfrm>
            <a:prstGeom prst="rect">
              <a:avLst/>
            </a:prstGeom>
          </p:spPr>
        </p:pic>
        <p:pic>
          <p:nvPicPr>
            <p:cNvPr id="78" name="Picture 77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15DC92F0-4863-1CEF-2268-5EF716BCB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2" t="30333" r="68826" b="49566"/>
            <a:stretch/>
          </p:blipFill>
          <p:spPr>
            <a:xfrm rot="18551850">
              <a:off x="1879625" y="-1202744"/>
              <a:ext cx="1169606" cy="1260983"/>
            </a:xfrm>
            <a:prstGeom prst="rect">
              <a:avLst/>
            </a:prstGeom>
          </p:spPr>
        </p:pic>
        <p:pic>
          <p:nvPicPr>
            <p:cNvPr id="79" name="Picture 78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8C1A3702-D2FE-3310-1835-FA7BBA87D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10" t="50911" r="58868" b="28988"/>
            <a:stretch/>
          </p:blipFill>
          <p:spPr>
            <a:xfrm rot="716246">
              <a:off x="4177068" y="-1185124"/>
              <a:ext cx="910402" cy="981528"/>
            </a:xfrm>
            <a:prstGeom prst="rect">
              <a:avLst/>
            </a:prstGeom>
          </p:spPr>
        </p:pic>
        <p:pic>
          <p:nvPicPr>
            <p:cNvPr id="80" name="Picture 79" descr="A group of squares with different colored objects&#10;&#10;Description automatically generated">
              <a:extLst>
                <a:ext uri="{FF2B5EF4-FFF2-40B4-BE49-F238E27FC236}">
                  <a16:creationId xmlns:a16="http://schemas.microsoft.com/office/drawing/2014/main" id="{0FF4D45D-8481-FF36-7AA0-5447A85EB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8" t="72131" r="48910" b="9054"/>
            <a:stretch/>
          </p:blipFill>
          <p:spPr>
            <a:xfrm rot="19986585">
              <a:off x="6468382" y="-1142276"/>
              <a:ext cx="1273589" cy="1285226"/>
            </a:xfrm>
            <a:prstGeom prst="rect">
              <a:avLst/>
            </a:prstGeom>
          </p:spPr>
        </p:pic>
        <p:pic>
          <p:nvPicPr>
            <p:cNvPr id="81" name="Picture 80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03357DCB-D4CF-0F54-5F47-747DFC396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3" t="30707" r="68607" b="50014"/>
            <a:stretch/>
          </p:blipFill>
          <p:spPr>
            <a:xfrm rot="1738762">
              <a:off x="2968973" y="-2150471"/>
              <a:ext cx="1094911" cy="1131328"/>
            </a:xfrm>
            <a:prstGeom prst="rect">
              <a:avLst/>
            </a:prstGeom>
          </p:spPr>
        </p:pic>
        <p:pic>
          <p:nvPicPr>
            <p:cNvPr id="82" name="Picture 81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E51960FB-900D-7DA5-5F92-F77E088FB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1" t="50620" r="58750" b="29754"/>
            <a:stretch/>
          </p:blipFill>
          <p:spPr>
            <a:xfrm rot="18444175">
              <a:off x="4687458" y="-2828797"/>
              <a:ext cx="1866339" cy="1857770"/>
            </a:xfrm>
            <a:prstGeom prst="rect">
              <a:avLst/>
            </a:prstGeom>
          </p:spPr>
        </p:pic>
        <p:pic>
          <p:nvPicPr>
            <p:cNvPr id="83" name="Picture 82" descr="A group of squares with different colored squares&#10;&#10;Description automatically generated">
              <a:extLst>
                <a:ext uri="{FF2B5EF4-FFF2-40B4-BE49-F238E27FC236}">
                  <a16:creationId xmlns:a16="http://schemas.microsoft.com/office/drawing/2014/main" id="{3B594B24-6DD5-E394-6E46-B2F691EE8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70623" r="49171" b="8693"/>
            <a:stretch/>
          </p:blipFill>
          <p:spPr>
            <a:xfrm rot="3354142">
              <a:off x="7566302" y="-2298566"/>
              <a:ext cx="1210865" cy="1307710"/>
            </a:xfrm>
            <a:prstGeom prst="rect">
              <a:avLst/>
            </a:prstGeom>
          </p:spPr>
        </p:pic>
        <p:pic>
          <p:nvPicPr>
            <p:cNvPr id="84" name="Picture 83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840EBDB5-1C19-E134-4817-A6815FE52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t="30855" r="68593" b="49044"/>
            <a:stretch/>
          </p:blipFill>
          <p:spPr>
            <a:xfrm rot="20013845">
              <a:off x="2907732" y="-3342058"/>
              <a:ext cx="700524" cy="735201"/>
            </a:xfrm>
            <a:prstGeom prst="rect">
              <a:avLst/>
            </a:prstGeom>
          </p:spPr>
        </p:pic>
        <p:pic>
          <p:nvPicPr>
            <p:cNvPr id="85" name="Picture 84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DF6EFBE-2B69-6C6F-7EF4-2095FF9A6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5" t="50956" r="58529" b="30126"/>
            <a:stretch/>
          </p:blipFill>
          <p:spPr>
            <a:xfrm rot="1945333">
              <a:off x="4908806" y="-4268973"/>
              <a:ext cx="958154" cy="929998"/>
            </a:xfrm>
            <a:prstGeom prst="rect">
              <a:avLst/>
            </a:prstGeom>
          </p:spPr>
        </p:pic>
        <p:pic>
          <p:nvPicPr>
            <p:cNvPr id="86" name="Picture 85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C616C4F3-BDF8-1EBB-6B22-E622A5F18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7" t="69422" r="49101" b="9739"/>
            <a:stretch/>
          </p:blipFill>
          <p:spPr>
            <a:xfrm>
              <a:off x="6719756" y="-3699966"/>
              <a:ext cx="1083096" cy="1210606"/>
            </a:xfrm>
            <a:prstGeom prst="rect">
              <a:avLst/>
            </a:prstGeom>
          </p:spPr>
        </p:pic>
        <p:pic>
          <p:nvPicPr>
            <p:cNvPr id="87" name="Picture 86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DE23C8E8-D10E-225D-84E2-3C15E860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0" t="29571" r="68757" b="49590"/>
            <a:stretch/>
          </p:blipFill>
          <p:spPr>
            <a:xfrm rot="1823677">
              <a:off x="3109641" y="-4582054"/>
              <a:ext cx="681927" cy="762206"/>
            </a:xfrm>
            <a:prstGeom prst="rect">
              <a:avLst/>
            </a:prstGeom>
          </p:spPr>
        </p:pic>
        <p:pic>
          <p:nvPicPr>
            <p:cNvPr id="88" name="Picture 87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2501B015-EF59-F45E-136B-63BADA388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1" t="51620" r="58716" b="29513"/>
            <a:stretch/>
          </p:blipFill>
          <p:spPr>
            <a:xfrm>
              <a:off x="4877956" y="-6018142"/>
              <a:ext cx="1300379" cy="1315953"/>
            </a:xfrm>
            <a:prstGeom prst="rect">
              <a:avLst/>
            </a:prstGeom>
          </p:spPr>
        </p:pic>
        <p:pic>
          <p:nvPicPr>
            <p:cNvPr id="89" name="Picture 88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64262E9B-6141-9F21-7C85-70A5CC33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7" t="71416" r="49027" b="9940"/>
            <a:stretch/>
          </p:blipFill>
          <p:spPr>
            <a:xfrm rot="19492871">
              <a:off x="6851013" y="-4906211"/>
              <a:ext cx="712922" cy="681925"/>
            </a:xfrm>
            <a:prstGeom prst="rect">
              <a:avLst/>
            </a:prstGeom>
          </p:spPr>
        </p:pic>
        <p:pic>
          <p:nvPicPr>
            <p:cNvPr id="90" name="Picture 89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46913208-DB06-74CC-AA01-33C00380D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4" t="30941" r="68584" b="48958"/>
            <a:stretch/>
          </p:blipFill>
          <p:spPr>
            <a:xfrm>
              <a:off x="2683288" y="-6714788"/>
              <a:ext cx="1507348" cy="1625113"/>
            </a:xfrm>
            <a:prstGeom prst="rect">
              <a:avLst/>
            </a:prstGeom>
          </p:spPr>
        </p:pic>
        <p:pic>
          <p:nvPicPr>
            <p:cNvPr id="91" name="Picture 90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1C125689-6840-DB9A-C83A-567B053A6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 t="51208" r="58838" b="29925"/>
            <a:stretch/>
          </p:blipFill>
          <p:spPr>
            <a:xfrm rot="19979601">
              <a:off x="5218918" y="-7487999"/>
              <a:ext cx="681926" cy="690092"/>
            </a:xfrm>
            <a:prstGeom prst="rect">
              <a:avLst/>
            </a:prstGeom>
          </p:spPr>
        </p:pic>
        <p:pic>
          <p:nvPicPr>
            <p:cNvPr id="92" name="Picture 91" descr="A group of squares with different colors&#10;&#10;Description automatically generated">
              <a:extLst>
                <a:ext uri="{FF2B5EF4-FFF2-40B4-BE49-F238E27FC236}">
                  <a16:creationId xmlns:a16="http://schemas.microsoft.com/office/drawing/2014/main" id="{F16E477D-F05C-E9E9-CF41-8E8C66486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2" t="71744" r="48986" b="9388"/>
            <a:stretch/>
          </p:blipFill>
          <p:spPr>
            <a:xfrm rot="1293492">
              <a:off x="7011773" y="-6600236"/>
              <a:ext cx="944969" cy="95628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8C2C7-EF6C-6E36-41D2-559AF905C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Latent Space?</a:t>
            </a:r>
          </a:p>
        </p:txBody>
      </p:sp>
      <p:sp>
        <p:nvSpPr>
          <p:cNvPr id="93" name="Text Placeholder 3">
            <a:extLst>
              <a:ext uri="{FF2B5EF4-FFF2-40B4-BE49-F238E27FC236}">
                <a16:creationId xmlns:a16="http://schemas.microsoft.com/office/drawing/2014/main" id="{5AF4EB17-C804-A720-6044-6AF09D1DA1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484" y="1201447"/>
            <a:ext cx="8609185" cy="3788034"/>
          </a:xfrm>
        </p:spPr>
        <p:txBody>
          <a:bodyPr anchor="t"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2400" dirty="0">
                <a:solidFill>
                  <a:srgbClr val="000000"/>
                </a:solidFill>
              </a:rPr>
              <a:t>Pixel-space is expensive:</a:t>
            </a:r>
          </a:p>
          <a:p>
            <a:pPr lvl="3">
              <a:buFont typeface="System Font Regular"/>
              <a:buChar char="-"/>
            </a:pPr>
            <a:r>
              <a:rPr lang="en-US" sz="2400" dirty="0">
                <a:solidFill>
                  <a:srgbClr val="000000"/>
                </a:solidFill>
              </a:rPr>
              <a:t>Large memory constraints.</a:t>
            </a:r>
          </a:p>
          <a:p>
            <a:pPr lvl="3">
              <a:buFont typeface="System Font Regular"/>
              <a:buChar char="-"/>
            </a:pPr>
            <a:r>
              <a:rPr lang="en-US" sz="2400" dirty="0">
                <a:solidFill>
                  <a:srgbClr val="000000"/>
                </a:solidFill>
              </a:rPr>
              <a:t>Costly function evaluations.</a:t>
            </a:r>
          </a:p>
          <a:p>
            <a:pPr lvl="2">
              <a:buFont typeface="System Font Regular"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lvl="1">
              <a:buFont typeface="System Font Regular"/>
              <a:buChar char="-"/>
            </a:pPr>
            <a:r>
              <a:rPr lang="en-US" sz="2400" dirty="0">
                <a:solidFill>
                  <a:srgbClr val="000000"/>
                </a:solidFill>
              </a:rPr>
              <a:t>Less need for quality-reducing compression of previous approaches.</a:t>
            </a:r>
          </a:p>
          <a:p>
            <a:pPr lvl="1">
              <a:buFont typeface="System Font Regular"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lvl="1">
              <a:buFont typeface="System Font Regular"/>
              <a:buChar char="-"/>
            </a:pPr>
            <a:r>
              <a:rPr lang="en-US" sz="2400" dirty="0">
                <a:solidFill>
                  <a:srgbClr val="000000"/>
                </a:solidFill>
              </a:rPr>
              <a:t>Once a compression model for a latent space has been learned, it and the latent space can be reused to train different generative models.</a:t>
            </a:r>
          </a:p>
        </p:txBody>
      </p:sp>
    </p:spTree>
    <p:extLst>
      <p:ext uri="{BB962C8B-B14F-4D97-AF65-F5344CB8AC3E}">
        <p14:creationId xmlns:p14="http://schemas.microsoft.com/office/powerpoint/2010/main" val="882809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D3EDB7-0ABD-4BC6-9C2A-32E4FC10473A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e5618448-e42b-40ea-80d2-fe7c2030a18b"/>
    <ds:schemaRef ds:uri="ddc16f2e-ac79-420b-bf02-152a3fab2b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A9A8B-8FD3-436A-9B3D-7176B95C814D}">
  <ds:schemaRefs>
    <ds:schemaRef ds:uri="ddc16f2e-ac79-420b-bf02-152a3fab2b22"/>
    <ds:schemaRef ds:uri="e5618448-e42b-40ea-80d2-fe7c2030a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24418</TotalTime>
  <Words>653</Words>
  <Application>Microsoft Macintosh PowerPoint</Application>
  <PresentationFormat>On-screen Show (16:9)</PresentationFormat>
  <Paragraphs>112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System Font Regular</vt:lpstr>
      <vt:lpstr>Office Theme</vt:lpstr>
      <vt:lpstr>Stable Diffusion</vt:lpstr>
      <vt:lpstr>PowerPoint Presentation</vt:lpstr>
      <vt:lpstr>PowerPoint Presentation</vt:lpstr>
      <vt:lpstr>PowerPoint Presentation</vt:lpstr>
      <vt:lpstr>Architecture Overview</vt:lpstr>
      <vt:lpstr>PowerPoint Presentation</vt:lpstr>
      <vt:lpstr>Pixel Space to Latent Space</vt:lpstr>
      <vt:lpstr>PowerPoint Presentation</vt:lpstr>
      <vt:lpstr>PowerPoint Presentation</vt:lpstr>
      <vt:lpstr>PowerPoint Presentation</vt:lpstr>
      <vt:lpstr>Diffusion in a Latent Space</vt:lpstr>
      <vt:lpstr>PowerPoint Presentation</vt:lpstr>
      <vt:lpstr>Denoising U-Net with Embedded Cross-Attention</vt:lpstr>
      <vt:lpstr>PowerPoint Presentation</vt:lpstr>
      <vt:lpstr>PowerPoint Presentation</vt:lpstr>
      <vt:lpstr>PowerPoint Presentation</vt:lpstr>
      <vt:lpstr>Conditioning</vt:lpstr>
      <vt:lpstr>PowerPoint Presentation</vt:lpstr>
      <vt:lpstr>PowerPoint Presentation</vt:lpstr>
      <vt:lpstr>PowerPoint Presentation</vt:lpstr>
      <vt:lpstr>Applications of Stable Diffusion</vt:lpstr>
      <vt:lpstr>PowerPoint Presentation</vt:lpstr>
      <vt:lpstr>PowerPoint Presentation</vt:lpstr>
      <vt:lpstr>PowerPoint Presentation</vt:lpstr>
      <vt:lpstr>Thanks for Listening!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Edmund Dable-Heath</cp:lastModifiedBy>
  <cp:revision>40</cp:revision>
  <cp:lastPrinted>2017-11-14T13:34:51Z</cp:lastPrinted>
  <dcterms:created xsi:type="dcterms:W3CDTF">2017-03-06T16:45:41Z</dcterms:created>
  <dcterms:modified xsi:type="dcterms:W3CDTF">2023-12-11T14:07:26Z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  <property fmtid="{D5CDD505-2E9C-101B-9397-08002B2CF9AE}" pid="4" name="MediaServiceImageTags">
    <vt:lpwstr/>
  </property>
</Properties>
</file>